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0" r:id="rId3"/>
  </p:sldMasterIdLst>
  <p:notesMasterIdLst>
    <p:notesMasterId r:id="rId47"/>
  </p:notesMasterIdLst>
  <p:sldIdLst>
    <p:sldId id="321" r:id="rId4"/>
    <p:sldId id="350" r:id="rId5"/>
    <p:sldId id="353" r:id="rId6"/>
    <p:sldId id="302" r:id="rId7"/>
    <p:sldId id="356" r:id="rId8"/>
    <p:sldId id="355" r:id="rId9"/>
    <p:sldId id="330" r:id="rId10"/>
    <p:sldId id="358" r:id="rId11"/>
    <p:sldId id="259" r:id="rId12"/>
    <p:sldId id="331" r:id="rId13"/>
    <p:sldId id="332" r:id="rId14"/>
    <p:sldId id="303" r:id="rId15"/>
    <p:sldId id="333" r:id="rId16"/>
    <p:sldId id="267" r:id="rId17"/>
    <p:sldId id="364" r:id="rId18"/>
    <p:sldId id="323" r:id="rId19"/>
    <p:sldId id="361" r:id="rId20"/>
    <p:sldId id="337" r:id="rId21"/>
    <p:sldId id="357" r:id="rId22"/>
    <p:sldId id="315" r:id="rId23"/>
    <p:sldId id="346" r:id="rId24"/>
    <p:sldId id="335" r:id="rId25"/>
    <p:sldId id="359" r:id="rId26"/>
    <p:sldId id="363" r:id="rId27"/>
    <p:sldId id="360" r:id="rId28"/>
    <p:sldId id="324" r:id="rId29"/>
    <p:sldId id="325" r:id="rId30"/>
    <p:sldId id="329" r:id="rId31"/>
    <p:sldId id="344" r:id="rId32"/>
    <p:sldId id="326" r:id="rId33"/>
    <p:sldId id="336" r:id="rId34"/>
    <p:sldId id="257" r:id="rId35"/>
    <p:sldId id="347" r:id="rId36"/>
    <p:sldId id="310" r:id="rId37"/>
    <p:sldId id="320" r:id="rId38"/>
    <p:sldId id="348" r:id="rId39"/>
    <p:sldId id="338" r:id="rId40"/>
    <p:sldId id="341" r:id="rId41"/>
    <p:sldId id="354" r:id="rId42"/>
    <p:sldId id="340" r:id="rId43"/>
    <p:sldId id="342" r:id="rId44"/>
    <p:sldId id="343" r:id="rId45"/>
    <p:sldId id="278" r:id="rId46"/>
  </p:sldIdLst>
  <p:sldSz cx="9144000" cy="5715000" type="screen16x10"/>
  <p:notesSz cx="6858000" cy="9144000"/>
  <p:embeddedFontLst>
    <p:embeddedFont>
      <p:font typeface="Calibri" panose="020F0502020204030204" pitchFamily="34" charset="0"/>
      <p:regular r:id="rId48"/>
      <p:bold r:id="rId49"/>
      <p:italic r:id="rId50"/>
      <p:boldItalic r:id="rId51"/>
    </p:embeddedFont>
    <p:embeddedFont>
      <p:font typeface="Montserrat" panose="020B0604020202020204" charset="0"/>
      <p:regular r:id="rId52"/>
      <p:bold r:id="rId53"/>
      <p:italic r:id="rId54"/>
      <p:boldItalic r:id="rId55"/>
    </p:embeddedFont>
    <p:embeddedFont>
      <p:font typeface="Karla" panose="020B0604020202020204" charset="0"/>
      <p:regular r:id="rId56"/>
      <p:bold r:id="rId57"/>
      <p:italic r:id="rId58"/>
      <p:boldItalic r:id="rId59"/>
    </p:embeddedFont>
    <p:embeddedFont>
      <p:font typeface="Baskerville Old Face" panose="02020602080505020303" pitchFamily="18" charset="0"/>
      <p:regular r:id="rId60"/>
    </p:embeddedFont>
    <p:embeddedFont>
      <p:font typeface="Arial Black" panose="020B0A04020102020204" pitchFamily="34" charset="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DFF"/>
    <a:srgbClr val="3333CC"/>
    <a:srgbClr val="3366FF"/>
    <a:srgbClr val="6666FF"/>
    <a:srgbClr val="000000"/>
    <a:srgbClr val="666666"/>
    <a:srgbClr val="4CC488"/>
    <a:srgbClr val="9A0000"/>
    <a:srgbClr val="009ED6"/>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430FC04-E60C-445B-9C84-749C2441B467}">
  <a:tblStyle styleId="{E430FC04-E60C-445B-9C84-749C2441B4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2F8888-6F45-44FD-ABB7-5584A37B892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2" d="100"/>
          <a:sy n="112" d="100"/>
        </p:scale>
        <p:origin x="-1500" y="-402"/>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9953339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f391192_0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6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ed75ccf_04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ed75ccf_04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5ed75ccf_01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2907688f_4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290768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bc97b11d82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bc97b11d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218934"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9674"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648300" y="1505278"/>
            <a:ext cx="3522300" cy="3322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628559"/>
            <a:ext cx="1906200" cy="1146333"/>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
        <p:cNvGrpSpPr/>
        <p:nvPr/>
      </p:nvGrpSpPr>
      <p:grpSpPr>
        <a:xfrm>
          <a:off x="0" y="0"/>
          <a:ext cx="0" cy="0"/>
          <a:chOff x="0" y="0"/>
          <a:chExt cx="0" cy="0"/>
        </a:xfrm>
      </p:grpSpPr>
      <p:sp>
        <p:nvSpPr>
          <p:cNvPr id="30" name="Google Shape;30;p6"/>
          <p:cNvSpPr/>
          <p:nvPr/>
        </p:nvSpPr>
        <p:spPr>
          <a:xfrm>
            <a:off x="22860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1" name="Google Shape;31;p6"/>
          <p:cNvSpPr/>
          <p:nvPr/>
        </p:nvSpPr>
        <p:spPr>
          <a:xfrm>
            <a:off x="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2" name="Google Shape;32;p6"/>
          <p:cNvSpPr txBox="1"/>
          <p:nvPr/>
        </p:nvSpPr>
        <p:spPr>
          <a:xfrm>
            <a:off x="799645" y="775194"/>
            <a:ext cx="1957200" cy="726333"/>
          </a:xfrm>
          <a:prstGeom prst="rect">
            <a:avLst/>
          </a:prstGeom>
          <a:noFill/>
          <a:ln>
            <a:noFill/>
          </a:ln>
        </p:spPr>
        <p:txBody>
          <a:bodyPr spcFirstLastPara="1" wrap="square" lIns="91425" tIns="91425" rIns="91425" bIns="91425" anchor="t" anchorCtr="0">
            <a:noAutofit/>
          </a:bodyPr>
          <a:lstStyle/>
          <a:p>
            <a:r>
              <a:rPr lang="en" sz="12000">
                <a:solidFill>
                  <a:srgbClr val="CCCCCC"/>
                </a:solidFill>
                <a:latin typeface="Montserrat"/>
                <a:ea typeface="Montserrat"/>
                <a:cs typeface="Montserrat"/>
                <a:sym typeface="Montserrat"/>
              </a:rPr>
              <a:t>“</a:t>
            </a:r>
            <a:endParaRPr sz="12000">
              <a:solidFill>
                <a:srgbClr val="CCCCCC"/>
              </a:solidFill>
              <a:latin typeface="Montserrat"/>
              <a:ea typeface="Montserrat"/>
              <a:cs typeface="Montserrat"/>
              <a:sym typeface="Montserrat"/>
            </a:endParaRPr>
          </a:p>
        </p:txBody>
      </p:sp>
      <p:sp>
        <p:nvSpPr>
          <p:cNvPr id="33" name="Google Shape;33;p6"/>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34" name="Google Shape;34;p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76413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2" name="Google Shape;42;p8"/>
          <p:cNvSpPr/>
          <p:nvPr/>
        </p:nvSpPr>
        <p:spPr>
          <a:xfrm>
            <a:off x="22860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txBox="1">
            <a:spLocks noGrp="1"/>
          </p:cNvSpPr>
          <p:nvPr>
            <p:ph type="body" idx="1"/>
          </p:nvPr>
        </p:nvSpPr>
        <p:spPr>
          <a:xfrm>
            <a:off x="841001" y="1753361"/>
            <a:ext cx="2671800" cy="2703667"/>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6" name="Google Shape;46;p8"/>
          <p:cNvSpPr txBox="1">
            <a:spLocks noGrp="1"/>
          </p:cNvSpPr>
          <p:nvPr>
            <p:ph type="body" idx="2"/>
          </p:nvPr>
        </p:nvSpPr>
        <p:spPr>
          <a:xfrm>
            <a:off x="3673842" y="1753361"/>
            <a:ext cx="2671800" cy="2703667"/>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7" name="Google Shape;47;p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4170414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49" name="Google Shape;49;p9"/>
          <p:cNvSpPr/>
          <p:nvPr/>
        </p:nvSpPr>
        <p:spPr>
          <a:xfrm>
            <a:off x="22860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2" name="Google Shape;52;p9"/>
          <p:cNvSpPr txBox="1">
            <a:spLocks noGrp="1"/>
          </p:cNvSpPr>
          <p:nvPr>
            <p:ph type="body" idx="1"/>
          </p:nvPr>
        </p:nvSpPr>
        <p:spPr>
          <a:xfrm>
            <a:off x="841000" y="1778863"/>
            <a:ext cx="2094900" cy="2678333"/>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3" name="Google Shape;53;p9"/>
          <p:cNvSpPr txBox="1">
            <a:spLocks noGrp="1"/>
          </p:cNvSpPr>
          <p:nvPr>
            <p:ph type="body" idx="2"/>
          </p:nvPr>
        </p:nvSpPr>
        <p:spPr>
          <a:xfrm>
            <a:off x="3043281" y="1778863"/>
            <a:ext cx="2094900" cy="2678333"/>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4" name="Google Shape;54;p9"/>
          <p:cNvSpPr txBox="1">
            <a:spLocks noGrp="1"/>
          </p:cNvSpPr>
          <p:nvPr>
            <p:ph type="body" idx="3"/>
          </p:nvPr>
        </p:nvSpPr>
        <p:spPr>
          <a:xfrm>
            <a:off x="5245562" y="1778863"/>
            <a:ext cx="2094900" cy="2678333"/>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5" name="Google Shape;55;p9"/>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545180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0"/>
          <p:cNvSpPr/>
          <p:nvPr/>
        </p:nvSpPr>
        <p:spPr>
          <a:xfrm>
            <a:off x="22860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Google Shape;58;p10"/>
          <p:cNvSpPr/>
          <p:nvPr/>
        </p:nvSpPr>
        <p:spPr>
          <a:xfrm>
            <a:off x="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9" name="Google Shape;59;p10"/>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0" name="Google Shape;60;p10"/>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79580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p:nvPr/>
        </p:nvSpPr>
        <p:spPr>
          <a:xfrm>
            <a:off x="22860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8" name="Google Shape;68;p12"/>
          <p:cNvSpPr/>
          <p:nvPr/>
        </p:nvSpPr>
        <p:spPr>
          <a:xfrm>
            <a:off x="6"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9" name="Google Shape;69;p12"/>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1542521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0132998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218927"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9674"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648300" y="1505278"/>
            <a:ext cx="3522300" cy="3322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628556"/>
            <a:ext cx="1906200" cy="1146333"/>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284444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ig image">
  <p:cSld name="Title + big image">
    <p:spTree>
      <p:nvGrpSpPr>
        <p:cNvPr id="1" name="Shape 24"/>
        <p:cNvGrpSpPr/>
        <p:nvPr/>
      </p:nvGrpSpPr>
      <p:grpSpPr>
        <a:xfrm>
          <a:off x="0" y="0"/>
          <a:ext cx="0" cy="0"/>
          <a:chOff x="0" y="0"/>
          <a:chExt cx="0" cy="0"/>
        </a:xfrm>
      </p:grpSpPr>
      <p:sp>
        <p:nvSpPr>
          <p:cNvPr id="25" name="Google Shape;25;p5"/>
          <p:cNvSpPr/>
          <p:nvPr/>
        </p:nvSpPr>
        <p:spPr>
          <a:xfrm>
            <a:off x="209250" y="-10749"/>
            <a:ext cx="3076750" cy="5741194"/>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10749"/>
            <a:ext cx="3076750" cy="5741194"/>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4574306"/>
            <a:ext cx="1609800" cy="539667"/>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8" name="Google Shape;28;p5"/>
          <p:cNvSpPr txBox="1">
            <a:spLocks noGrp="1"/>
          </p:cNvSpPr>
          <p:nvPr>
            <p:ph type="sldNum" idx="12"/>
          </p:nvPr>
        </p:nvSpPr>
        <p:spPr>
          <a:xfrm>
            <a:off x="8543227" y="5277613"/>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970992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
        <p:cNvGrpSpPr/>
        <p:nvPr/>
      </p:nvGrpSpPr>
      <p:grpSpPr>
        <a:xfrm>
          <a:off x="0" y="0"/>
          <a:ext cx="0" cy="0"/>
          <a:chOff x="0" y="0"/>
          <a:chExt cx="0" cy="0"/>
        </a:xfrm>
      </p:grpSpPr>
      <p:sp>
        <p:nvSpPr>
          <p:cNvPr id="30" name="Google Shape;30;p6"/>
          <p:cNvSpPr/>
          <p:nvPr/>
        </p:nvSpPr>
        <p:spPr>
          <a:xfrm>
            <a:off x="22860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1" name="Google Shape;31;p6"/>
          <p:cNvSpPr/>
          <p:nvPr/>
        </p:nvSpPr>
        <p:spPr>
          <a:xfrm>
            <a:off x="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2" name="Google Shape;32;p6"/>
          <p:cNvSpPr txBox="1"/>
          <p:nvPr/>
        </p:nvSpPr>
        <p:spPr>
          <a:xfrm>
            <a:off x="799645" y="775194"/>
            <a:ext cx="1957200" cy="726333"/>
          </a:xfrm>
          <a:prstGeom prst="rect">
            <a:avLst/>
          </a:prstGeom>
          <a:noFill/>
          <a:ln>
            <a:noFill/>
          </a:ln>
        </p:spPr>
        <p:txBody>
          <a:bodyPr spcFirstLastPara="1" wrap="square" lIns="91425" tIns="91425" rIns="91425" bIns="91425" anchor="t" anchorCtr="0">
            <a:noAutofit/>
          </a:bodyPr>
          <a:lstStyle/>
          <a:p>
            <a:r>
              <a:rPr lang="en" sz="12000">
                <a:solidFill>
                  <a:srgbClr val="CCCCCC"/>
                </a:solidFill>
                <a:latin typeface="Montserrat"/>
                <a:ea typeface="Montserrat"/>
                <a:cs typeface="Montserrat"/>
                <a:sym typeface="Montserrat"/>
              </a:rPr>
              <a:t>“</a:t>
            </a:r>
            <a:endParaRPr sz="12000">
              <a:solidFill>
                <a:srgbClr val="CCCCCC"/>
              </a:solidFill>
              <a:latin typeface="Montserrat"/>
              <a:ea typeface="Montserrat"/>
              <a:cs typeface="Montserrat"/>
              <a:sym typeface="Montserrat"/>
            </a:endParaRPr>
          </a:p>
        </p:txBody>
      </p:sp>
      <p:sp>
        <p:nvSpPr>
          <p:cNvPr id="33" name="Google Shape;33;p6"/>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34" name="Google Shape;34;p6"/>
          <p:cNvSpPr txBox="1">
            <a:spLocks noGrp="1"/>
          </p:cNvSpPr>
          <p:nvPr>
            <p:ph type="sldNum" idx="12"/>
          </p:nvPr>
        </p:nvSpPr>
        <p:spPr>
          <a:xfrm>
            <a:off x="8543227" y="5277613"/>
            <a:ext cx="548700" cy="437333"/>
          </a:xfrm>
          <a:prstGeom prst="rect">
            <a:avLst/>
          </a:prstGeom>
        </p:spPr>
        <p:txBody>
          <a:bodyPr spcFirstLastPara="1" wrap="square" lIns="91425" tIns="91425" rIns="91425" bIns="91425" anchor="t" anchorCtr="0">
            <a:no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358129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2" name="Google Shape;42;p8"/>
          <p:cNvSpPr/>
          <p:nvPr/>
        </p:nvSpPr>
        <p:spPr>
          <a:xfrm>
            <a:off x="22860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txBox="1">
            <a:spLocks noGrp="1"/>
          </p:cNvSpPr>
          <p:nvPr>
            <p:ph type="body" idx="1"/>
          </p:nvPr>
        </p:nvSpPr>
        <p:spPr>
          <a:xfrm>
            <a:off x="841001" y="1753361"/>
            <a:ext cx="2671800" cy="2703667"/>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6" name="Google Shape;46;p8"/>
          <p:cNvSpPr txBox="1">
            <a:spLocks noGrp="1"/>
          </p:cNvSpPr>
          <p:nvPr>
            <p:ph type="body" idx="2"/>
          </p:nvPr>
        </p:nvSpPr>
        <p:spPr>
          <a:xfrm>
            <a:off x="3673842" y="1753361"/>
            <a:ext cx="2671800" cy="2703667"/>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7" name="Google Shape;47;p8"/>
          <p:cNvSpPr txBox="1">
            <a:spLocks noGrp="1"/>
          </p:cNvSpPr>
          <p:nvPr>
            <p:ph type="sldNum" idx="12"/>
          </p:nvPr>
        </p:nvSpPr>
        <p:spPr>
          <a:xfrm>
            <a:off x="8543227" y="5277613"/>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30327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p:cSld name="TITLE_1_2">
    <p:spTree>
      <p:nvGrpSpPr>
        <p:cNvPr id="1" name="Shape 18"/>
        <p:cNvGrpSpPr/>
        <p:nvPr/>
      </p:nvGrpSpPr>
      <p:grpSpPr>
        <a:xfrm>
          <a:off x="0" y="0"/>
          <a:ext cx="0" cy="0"/>
          <a:chOff x="0" y="0"/>
          <a:chExt cx="0" cy="0"/>
        </a:xfrm>
      </p:grpSpPr>
      <p:sp>
        <p:nvSpPr>
          <p:cNvPr id="19" name="Google Shape;19;p4"/>
          <p:cNvSpPr/>
          <p:nvPr/>
        </p:nvSpPr>
        <p:spPr>
          <a:xfrm>
            <a:off x="218934"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20" name="Google Shape;20;p4"/>
          <p:cNvSpPr/>
          <p:nvPr/>
        </p:nvSpPr>
        <p:spPr>
          <a:xfrm>
            <a:off x="-9674"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21" name="Google Shape;21;p4"/>
          <p:cNvSpPr txBox="1">
            <a:spLocks noGrp="1"/>
          </p:cNvSpPr>
          <p:nvPr>
            <p:ph type="title"/>
          </p:nvPr>
        </p:nvSpPr>
        <p:spPr>
          <a:xfrm>
            <a:off x="838309" y="2008778"/>
            <a:ext cx="3148200" cy="539667"/>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2" name="Google Shape;22;p4"/>
          <p:cNvSpPr txBox="1">
            <a:spLocks noGrp="1"/>
          </p:cNvSpPr>
          <p:nvPr>
            <p:ph type="body" idx="1"/>
          </p:nvPr>
        </p:nvSpPr>
        <p:spPr>
          <a:xfrm>
            <a:off x="838250" y="2688169"/>
            <a:ext cx="3148200" cy="2506333"/>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23" name="Google Shape;23;p4"/>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49" name="Google Shape;49;p9"/>
          <p:cNvSpPr/>
          <p:nvPr/>
        </p:nvSpPr>
        <p:spPr>
          <a:xfrm>
            <a:off x="22860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2" name="Google Shape;52;p9"/>
          <p:cNvSpPr txBox="1">
            <a:spLocks noGrp="1"/>
          </p:cNvSpPr>
          <p:nvPr>
            <p:ph type="body" idx="1"/>
          </p:nvPr>
        </p:nvSpPr>
        <p:spPr>
          <a:xfrm>
            <a:off x="841000" y="1778861"/>
            <a:ext cx="2094900" cy="2678333"/>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3" name="Google Shape;53;p9"/>
          <p:cNvSpPr txBox="1">
            <a:spLocks noGrp="1"/>
          </p:cNvSpPr>
          <p:nvPr>
            <p:ph type="body" idx="2"/>
          </p:nvPr>
        </p:nvSpPr>
        <p:spPr>
          <a:xfrm>
            <a:off x="3043281" y="1778861"/>
            <a:ext cx="2094900" cy="2678333"/>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4" name="Google Shape;54;p9"/>
          <p:cNvSpPr txBox="1">
            <a:spLocks noGrp="1"/>
          </p:cNvSpPr>
          <p:nvPr>
            <p:ph type="body" idx="3"/>
          </p:nvPr>
        </p:nvSpPr>
        <p:spPr>
          <a:xfrm>
            <a:off x="5245562" y="1778861"/>
            <a:ext cx="2094900" cy="2678333"/>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5" name="Google Shape;55;p9"/>
          <p:cNvSpPr txBox="1">
            <a:spLocks noGrp="1"/>
          </p:cNvSpPr>
          <p:nvPr>
            <p:ph type="sldNum" idx="12"/>
          </p:nvPr>
        </p:nvSpPr>
        <p:spPr>
          <a:xfrm>
            <a:off x="8543227" y="5277613"/>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692802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0"/>
          <p:cNvSpPr/>
          <p:nvPr/>
        </p:nvSpPr>
        <p:spPr>
          <a:xfrm>
            <a:off x="22860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Google Shape;58;p10"/>
          <p:cNvSpPr/>
          <p:nvPr/>
        </p:nvSpPr>
        <p:spPr>
          <a:xfrm>
            <a:off x="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9" name="Google Shape;59;p10"/>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0" name="Google Shape;60;p10"/>
          <p:cNvSpPr txBox="1">
            <a:spLocks noGrp="1"/>
          </p:cNvSpPr>
          <p:nvPr>
            <p:ph type="sldNum" idx="12"/>
          </p:nvPr>
        </p:nvSpPr>
        <p:spPr>
          <a:xfrm>
            <a:off x="8543227" y="5277613"/>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957294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p:nvPr/>
        </p:nvSpPr>
        <p:spPr>
          <a:xfrm>
            <a:off x="22860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8" name="Google Shape;68;p12"/>
          <p:cNvSpPr/>
          <p:nvPr/>
        </p:nvSpPr>
        <p:spPr>
          <a:xfrm>
            <a:off x="2"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9" name="Google Shape;69;p12"/>
          <p:cNvSpPr txBox="1">
            <a:spLocks noGrp="1"/>
          </p:cNvSpPr>
          <p:nvPr>
            <p:ph type="sldNum" idx="12"/>
          </p:nvPr>
        </p:nvSpPr>
        <p:spPr>
          <a:xfrm>
            <a:off x="8543227" y="5277613"/>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408266675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543227" y="5277613"/>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5965717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big image">
  <p:cSld name="TITLE_1_2_1">
    <p:spTree>
      <p:nvGrpSpPr>
        <p:cNvPr id="1" name="Shape 24"/>
        <p:cNvGrpSpPr/>
        <p:nvPr/>
      </p:nvGrpSpPr>
      <p:grpSpPr>
        <a:xfrm>
          <a:off x="0" y="0"/>
          <a:ext cx="0" cy="0"/>
          <a:chOff x="0" y="0"/>
          <a:chExt cx="0" cy="0"/>
        </a:xfrm>
      </p:grpSpPr>
      <p:sp>
        <p:nvSpPr>
          <p:cNvPr id="25" name="Google Shape;25;p5"/>
          <p:cNvSpPr/>
          <p:nvPr/>
        </p:nvSpPr>
        <p:spPr>
          <a:xfrm>
            <a:off x="209250" y="-10749"/>
            <a:ext cx="3076750" cy="5741194"/>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10749"/>
            <a:ext cx="3076750" cy="5741194"/>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4574307"/>
            <a:ext cx="1609800" cy="539667"/>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8" name="Google Shape;28;p5"/>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
        <p:cNvGrpSpPr/>
        <p:nvPr/>
      </p:nvGrpSpPr>
      <p:grpSpPr>
        <a:xfrm>
          <a:off x="0" y="0"/>
          <a:ext cx="0" cy="0"/>
          <a:chOff x="0" y="0"/>
          <a:chExt cx="0" cy="0"/>
        </a:xfrm>
      </p:grpSpPr>
      <p:sp>
        <p:nvSpPr>
          <p:cNvPr id="30" name="Google Shape;30;p6"/>
          <p:cNvSpPr/>
          <p:nvPr/>
        </p:nvSpPr>
        <p:spPr>
          <a:xfrm>
            <a:off x="228611"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1" name="Google Shape;31;p6"/>
          <p:cNvSpPr/>
          <p:nvPr/>
        </p:nvSpPr>
        <p:spPr>
          <a:xfrm>
            <a:off x="11"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2" name="Google Shape;32;p6"/>
          <p:cNvSpPr txBox="1"/>
          <p:nvPr/>
        </p:nvSpPr>
        <p:spPr>
          <a:xfrm>
            <a:off x="799645" y="775195"/>
            <a:ext cx="1957200" cy="7263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0">
                <a:solidFill>
                  <a:srgbClr val="CCCCCC"/>
                </a:solidFill>
                <a:latin typeface="Montserrat"/>
                <a:ea typeface="Montserrat"/>
                <a:cs typeface="Montserrat"/>
                <a:sym typeface="Montserrat"/>
              </a:rPr>
              <a:t>“</a:t>
            </a:r>
            <a:endParaRPr sz="12000">
              <a:solidFill>
                <a:srgbClr val="CCCCCC"/>
              </a:solidFill>
              <a:latin typeface="Montserrat"/>
              <a:ea typeface="Montserrat"/>
              <a:cs typeface="Montserrat"/>
              <a:sym typeface="Montserrat"/>
            </a:endParaRPr>
          </a:p>
        </p:txBody>
      </p:sp>
      <p:sp>
        <p:nvSpPr>
          <p:cNvPr id="33" name="Google Shape;33;p6"/>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34" name="Google Shape;34;p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sp>
        <p:nvSpPr>
          <p:cNvPr id="42" name="Google Shape;42;p8"/>
          <p:cNvSpPr/>
          <p:nvPr/>
        </p:nvSpPr>
        <p:spPr>
          <a:xfrm>
            <a:off x="228611"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11"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txBox="1">
            <a:spLocks noGrp="1"/>
          </p:cNvSpPr>
          <p:nvPr>
            <p:ph type="body" idx="1"/>
          </p:nvPr>
        </p:nvSpPr>
        <p:spPr>
          <a:xfrm>
            <a:off x="841001" y="1753361"/>
            <a:ext cx="2671800" cy="2703667"/>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6" name="Google Shape;46;p8"/>
          <p:cNvSpPr txBox="1">
            <a:spLocks noGrp="1"/>
          </p:cNvSpPr>
          <p:nvPr>
            <p:ph type="body" idx="2"/>
          </p:nvPr>
        </p:nvSpPr>
        <p:spPr>
          <a:xfrm>
            <a:off x="3673842" y="1753361"/>
            <a:ext cx="2671800" cy="2703667"/>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7" name="Google Shape;47;p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0"/>
          <p:cNvSpPr/>
          <p:nvPr/>
        </p:nvSpPr>
        <p:spPr>
          <a:xfrm>
            <a:off x="228611"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Google Shape;58;p10"/>
          <p:cNvSpPr/>
          <p:nvPr/>
        </p:nvSpPr>
        <p:spPr>
          <a:xfrm>
            <a:off x="11" y="-11596"/>
            <a:ext cx="8229315" cy="5738208"/>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9" name="Google Shape;59;p10"/>
          <p:cNvSpPr txBox="1">
            <a:spLocks noGrp="1"/>
          </p:cNvSpPr>
          <p:nvPr>
            <p:ph type="title"/>
          </p:nvPr>
        </p:nvSpPr>
        <p:spPr>
          <a:xfrm>
            <a:off x="841000" y="1077444"/>
            <a:ext cx="4801500" cy="455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0" name="Google Shape;60;p10"/>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ty">
  <p:cSld name="BLANK_1">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218931"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9674" y="-10749"/>
            <a:ext cx="5276875" cy="5741194"/>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648300" y="1505278"/>
            <a:ext cx="3522300" cy="3322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628558"/>
            <a:ext cx="1906200" cy="1146333"/>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2721711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big image">
  <p:cSld name="Title + big image">
    <p:spTree>
      <p:nvGrpSpPr>
        <p:cNvPr id="1" name="Shape 24"/>
        <p:cNvGrpSpPr/>
        <p:nvPr/>
      </p:nvGrpSpPr>
      <p:grpSpPr>
        <a:xfrm>
          <a:off x="0" y="0"/>
          <a:ext cx="0" cy="0"/>
          <a:chOff x="0" y="0"/>
          <a:chExt cx="0" cy="0"/>
        </a:xfrm>
      </p:grpSpPr>
      <p:sp>
        <p:nvSpPr>
          <p:cNvPr id="25" name="Google Shape;25;p5"/>
          <p:cNvSpPr/>
          <p:nvPr/>
        </p:nvSpPr>
        <p:spPr>
          <a:xfrm>
            <a:off x="209250" y="-10749"/>
            <a:ext cx="3076750" cy="5741194"/>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10749"/>
            <a:ext cx="3076750" cy="5741194"/>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4574307"/>
            <a:ext cx="1609800" cy="539667"/>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8" name="Google Shape;28;p5"/>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71671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823445"/>
            <a:ext cx="5185200" cy="527333"/>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1pPr>
            <a:lvl2pPr lvl="1">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2pPr>
            <a:lvl3pPr lvl="2">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3pPr>
            <a:lvl4pPr lvl="3">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4pPr>
            <a:lvl5pPr lvl="4">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5pPr>
            <a:lvl6pPr lvl="5">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6pPr>
            <a:lvl7pPr lvl="6">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7pPr>
            <a:lvl8pPr lvl="7">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8pPr>
            <a:lvl9pPr lvl="8">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502834"/>
            <a:ext cx="5185200" cy="2506333"/>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Karla"/>
              <a:buChar char="▸"/>
              <a:defRPr sz="2000">
                <a:solidFill>
                  <a:schemeClr val="dk1"/>
                </a:solidFill>
                <a:latin typeface="Karla"/>
                <a:ea typeface="Karla"/>
                <a:cs typeface="Karla"/>
                <a:sym typeface="Karla"/>
              </a:defRPr>
            </a:lvl1pPr>
            <a:lvl2pPr marL="914400" lvl="1"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2pPr>
            <a:lvl3pPr marL="1371600" lvl="2"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3pPr>
            <a:lvl4pPr marL="1828800" lvl="3"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4pPr>
            <a:lvl5pPr marL="2286000" lvl="4"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5pPr>
            <a:lvl6pPr marL="2743200" lvl="5"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6pPr>
            <a:lvl7pPr marL="3200400" lvl="6"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7pPr>
            <a:lvl8pPr marL="3657600" lvl="7"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8pPr>
            <a:lvl9pPr marL="4114800" lvl="8"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5277614"/>
            <a:ext cx="548700" cy="437333"/>
          </a:xfrm>
          <a:prstGeom prst="rect">
            <a:avLst/>
          </a:prstGeom>
          <a:noFill/>
          <a:ln>
            <a:noFill/>
          </a:ln>
        </p:spPr>
        <p:txBody>
          <a:bodyPr spcFirstLastPara="1" wrap="square" lIns="91425" tIns="91425" rIns="91425" bIns="91425" anchor="t"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9"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823444"/>
            <a:ext cx="5185200" cy="527333"/>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1pPr>
            <a:lvl2pPr lvl="1">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2pPr>
            <a:lvl3pPr lvl="2">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3pPr>
            <a:lvl4pPr lvl="3">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4pPr>
            <a:lvl5pPr lvl="4">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5pPr>
            <a:lvl6pPr lvl="5">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6pPr>
            <a:lvl7pPr lvl="6">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7pPr>
            <a:lvl8pPr lvl="7">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8pPr>
            <a:lvl9pPr lvl="8">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502834"/>
            <a:ext cx="5185200" cy="2506333"/>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Karla"/>
              <a:buChar char="▸"/>
              <a:defRPr sz="2000">
                <a:solidFill>
                  <a:schemeClr val="dk1"/>
                </a:solidFill>
                <a:latin typeface="Karla"/>
                <a:ea typeface="Karla"/>
                <a:cs typeface="Karla"/>
                <a:sym typeface="Karla"/>
              </a:defRPr>
            </a:lvl1pPr>
            <a:lvl2pPr marL="914400" lvl="1"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2pPr>
            <a:lvl3pPr marL="1371600" lvl="2"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3pPr>
            <a:lvl4pPr marL="1828800" lvl="3"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4pPr>
            <a:lvl5pPr marL="2286000" lvl="4"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5pPr>
            <a:lvl6pPr marL="2743200" lvl="5"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6pPr>
            <a:lvl7pPr marL="3200400" lvl="6"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7pPr>
            <a:lvl8pPr marL="3657600" lvl="7"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8pPr>
            <a:lvl9pPr marL="4114800" lvl="8"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5277614"/>
            <a:ext cx="548700" cy="437333"/>
          </a:xfrm>
          <a:prstGeom prst="rect">
            <a:avLst/>
          </a:prstGeom>
          <a:noFill/>
          <a:ln>
            <a:noFill/>
          </a:ln>
        </p:spPr>
        <p:txBody>
          <a:bodyPr spcFirstLastPara="1" wrap="square" lIns="91425" tIns="91425" rIns="91425" bIns="91425" anchor="t"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53954733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823444"/>
            <a:ext cx="5185200" cy="527333"/>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1pPr>
            <a:lvl2pPr lvl="1">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2pPr>
            <a:lvl3pPr lvl="2">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3pPr>
            <a:lvl4pPr lvl="3">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4pPr>
            <a:lvl5pPr lvl="4">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5pPr>
            <a:lvl6pPr lvl="5">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6pPr>
            <a:lvl7pPr lvl="6">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7pPr>
            <a:lvl8pPr lvl="7">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8pPr>
            <a:lvl9pPr lvl="8">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502834"/>
            <a:ext cx="5185200" cy="2506333"/>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Karla"/>
              <a:buChar char="▸"/>
              <a:defRPr sz="2000">
                <a:solidFill>
                  <a:schemeClr val="dk1"/>
                </a:solidFill>
                <a:latin typeface="Karla"/>
                <a:ea typeface="Karla"/>
                <a:cs typeface="Karla"/>
                <a:sym typeface="Karla"/>
              </a:defRPr>
            </a:lvl1pPr>
            <a:lvl2pPr marL="914400" lvl="1"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2pPr>
            <a:lvl3pPr marL="1371600" lvl="2"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3pPr>
            <a:lvl4pPr marL="1828800" lvl="3"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4pPr>
            <a:lvl5pPr marL="2286000" lvl="4"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5pPr>
            <a:lvl6pPr marL="2743200" lvl="5"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6pPr>
            <a:lvl7pPr marL="3200400" lvl="6"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7pPr>
            <a:lvl8pPr marL="3657600" lvl="7"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8pPr>
            <a:lvl9pPr marL="4114800" lvl="8"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5277613"/>
            <a:ext cx="548700" cy="437333"/>
          </a:xfrm>
          <a:prstGeom prst="rect">
            <a:avLst/>
          </a:prstGeom>
          <a:noFill/>
          <a:ln>
            <a:noFill/>
          </a:ln>
        </p:spPr>
        <p:txBody>
          <a:bodyPr spcFirstLastPara="1" wrap="square" lIns="91425" tIns="91425" rIns="91425" bIns="91425" anchor="t"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1338002183"/>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s://ebible.org/web/"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isKingdom.us" TargetMode="Externa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wmorehouse@gmail.com" TargetMode="External"/><Relationship Id="rId5" Type="http://schemas.openxmlformats.org/officeDocument/2006/relationships/hyperlink" Target="https://www.celebratesalvation.org/" TargetMode="External"/><Relationship Id="rId4" Type="http://schemas.openxmlformats.org/officeDocument/2006/relationships/hyperlink" Target="wmorehouse.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celebratesalvation.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extLst>
      <p:ext uri="{BB962C8B-B14F-4D97-AF65-F5344CB8AC3E}">
        <p14:creationId xmlns:p14="http://schemas.microsoft.com/office/powerpoint/2010/main" val="2820291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48015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IT STARTS AT BIRTH</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23" name="Google Shape;223;p26"/>
          <p:cNvSpPr txBox="1"/>
          <p:nvPr/>
        </p:nvSpPr>
        <p:spPr>
          <a:xfrm>
            <a:off x="609600" y="1320800"/>
            <a:ext cx="6477000" cy="3505200"/>
          </a:xfrm>
          <a:prstGeom prst="rect">
            <a:avLst/>
          </a:prstGeom>
          <a:noFill/>
          <a:ln>
            <a:noFill/>
          </a:ln>
        </p:spPr>
        <p:txBody>
          <a:bodyPr spcFirstLastPara="1" wrap="square" lIns="91425" tIns="91425" rIns="91425" bIns="91425" anchor="ctr" anchorCtr="0">
            <a:noAutofit/>
          </a:bodyPr>
          <a:lstStyle/>
          <a:p>
            <a:pPr lvl="0">
              <a:lnSpc>
                <a:spcPct val="115000"/>
              </a:lnSpc>
            </a:pPr>
            <a:r>
              <a:rPr lang="en-US" sz="1800" b="1" i="1" dirty="0" smtClean="0">
                <a:solidFill>
                  <a:srgbClr val="666666"/>
                </a:solidFill>
                <a:latin typeface="Karla" panose="020B0604020202020204" charset="0"/>
                <a:ea typeface="Montserrat"/>
                <a:cs typeface="Montserrat"/>
                <a:sym typeface="Montserrat"/>
              </a:rPr>
              <a:t>When we’re newborn babies, people expect us to cry. It’s a sign that we’re alive and have real feelings. We’re </a:t>
            </a:r>
            <a:r>
              <a:rPr lang="en-US" sz="1800" b="1" i="1" dirty="0">
                <a:solidFill>
                  <a:srgbClr val="666666"/>
                </a:solidFill>
                <a:latin typeface="Karla" panose="020B0604020202020204" charset="0"/>
                <a:ea typeface="Montserrat"/>
                <a:cs typeface="Montserrat"/>
                <a:sym typeface="Montserrat"/>
              </a:rPr>
              <a:t>uncomfortable </a:t>
            </a:r>
            <a:r>
              <a:rPr lang="en-US" sz="1800" b="1" i="1" dirty="0" smtClean="0">
                <a:solidFill>
                  <a:srgbClr val="666666"/>
                </a:solidFill>
                <a:latin typeface="Karla" panose="020B0604020202020204" charset="0"/>
                <a:ea typeface="Montserrat"/>
                <a:cs typeface="Montserrat"/>
                <a:sym typeface="Montserrat"/>
              </a:rPr>
              <a:t>and want </a:t>
            </a:r>
            <a:r>
              <a:rPr lang="en-US" sz="1800" b="1" i="1" dirty="0">
                <a:solidFill>
                  <a:srgbClr val="666666"/>
                </a:solidFill>
                <a:latin typeface="Karla" panose="020B0604020202020204" charset="0"/>
                <a:ea typeface="Montserrat"/>
                <a:cs typeface="Montserrat"/>
                <a:sym typeface="Montserrat"/>
              </a:rPr>
              <a:t>attention in </a:t>
            </a:r>
            <a:r>
              <a:rPr lang="en-US" sz="1800" b="1" i="1" dirty="0" smtClean="0">
                <a:solidFill>
                  <a:srgbClr val="666666"/>
                </a:solidFill>
                <a:latin typeface="Karla" panose="020B0604020202020204" charset="0"/>
                <a:ea typeface="Montserrat"/>
                <a:cs typeface="Montserrat"/>
                <a:sym typeface="Montserrat"/>
              </a:rPr>
              <a:t>some way – in pain or cold or thirsty or hungry or lonely… </a:t>
            </a:r>
            <a:r>
              <a:rPr lang="en-US" sz="1800" b="1" i="1" dirty="0">
                <a:solidFill>
                  <a:srgbClr val="666666"/>
                </a:solidFill>
                <a:latin typeface="Karla" panose="020B0604020202020204" charset="0"/>
                <a:ea typeface="Montserrat"/>
                <a:cs typeface="Montserrat"/>
                <a:sym typeface="Montserrat"/>
              </a:rPr>
              <a:t>W</a:t>
            </a:r>
            <a:r>
              <a:rPr lang="en-US" sz="1800" b="1" i="1" dirty="0" smtClean="0">
                <a:solidFill>
                  <a:srgbClr val="666666"/>
                </a:solidFill>
                <a:latin typeface="Karla" panose="020B0604020202020204" charset="0"/>
                <a:ea typeface="Montserrat"/>
                <a:cs typeface="Montserrat"/>
                <a:sym typeface="Montserrat"/>
              </a:rPr>
              <a:t>e don’t quite know what it is but somebody will hear us who knows and will come figure it out, take action, and let us know by what they say and do what our problem is. After a while we become able to identify and understand our own needs and sensations enough that we can we </a:t>
            </a:r>
            <a:r>
              <a:rPr lang="en-US" sz="1800" b="1" i="1" dirty="0">
                <a:solidFill>
                  <a:srgbClr val="666666"/>
                </a:solidFill>
                <a:latin typeface="Karla" panose="020B0604020202020204" charset="0"/>
                <a:ea typeface="Montserrat"/>
                <a:cs typeface="Montserrat"/>
                <a:sym typeface="Montserrat"/>
              </a:rPr>
              <a:t>can ask for help “using our own </a:t>
            </a:r>
            <a:r>
              <a:rPr lang="en-US" sz="1800" b="1" i="1" dirty="0" smtClean="0">
                <a:solidFill>
                  <a:srgbClr val="666666"/>
                </a:solidFill>
                <a:latin typeface="Karla" panose="020B0604020202020204" charset="0"/>
                <a:ea typeface="Montserrat"/>
                <a:cs typeface="Montserrat"/>
                <a:sym typeface="Montserrat"/>
              </a:rPr>
              <a:t>words” </a:t>
            </a:r>
            <a:r>
              <a:rPr lang="en-US" sz="1800" b="1" i="1" dirty="0">
                <a:solidFill>
                  <a:srgbClr val="666666"/>
                </a:solidFill>
                <a:latin typeface="Karla" panose="020B0604020202020204" charset="0"/>
                <a:ea typeface="Montserrat"/>
                <a:cs typeface="Montserrat"/>
                <a:sym typeface="Montserrat"/>
              </a:rPr>
              <a:t>or </a:t>
            </a:r>
            <a:r>
              <a:rPr lang="en-US" sz="1800" b="1" i="1" dirty="0" smtClean="0">
                <a:solidFill>
                  <a:srgbClr val="666666"/>
                </a:solidFill>
                <a:latin typeface="Karla" panose="020B0604020202020204" charset="0"/>
                <a:ea typeface="Montserrat"/>
                <a:cs typeface="Montserrat"/>
                <a:sym typeface="Montserrat"/>
              </a:rPr>
              <a:t>go about trying to meet them ourselves. We’re growing up!</a:t>
            </a:r>
            <a:endParaRPr dirty="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1933994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48015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SOMETIME LATER ON</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223" name="Google Shape;223;p26"/>
          <p:cNvSpPr txBox="1"/>
          <p:nvPr/>
        </p:nvSpPr>
        <p:spPr>
          <a:xfrm>
            <a:off x="609600" y="1320800"/>
            <a:ext cx="6705600" cy="3505200"/>
          </a:xfrm>
          <a:prstGeom prst="rect">
            <a:avLst/>
          </a:prstGeom>
          <a:noFill/>
          <a:ln>
            <a:noFill/>
          </a:ln>
        </p:spPr>
        <p:txBody>
          <a:bodyPr spcFirstLastPara="1" wrap="square" lIns="91425" tIns="91425" rIns="91425" bIns="91425" anchor="ctr" anchorCtr="0">
            <a:noAutofit/>
          </a:bodyPr>
          <a:lstStyle/>
          <a:p>
            <a:pPr lvl="0">
              <a:lnSpc>
                <a:spcPct val="115000"/>
              </a:lnSpc>
            </a:pPr>
            <a:r>
              <a:rPr lang="en-US" sz="1800" b="1" i="1" dirty="0" smtClean="0">
                <a:solidFill>
                  <a:srgbClr val="666666"/>
                </a:solidFill>
                <a:latin typeface="Karla" panose="020B0604020202020204" charset="0"/>
                <a:ea typeface="Montserrat"/>
                <a:cs typeface="Montserrat"/>
                <a:sym typeface="Montserrat"/>
              </a:rPr>
              <a:t>As we grow older we become aware of other yearnings – to know what’s going on, where we fit in, what to do next, what’s the right thing to think or do or say. We develop questions about what happens when people die, what religion is all about, why people act the way they do. We hunger for understanding and to be understood. We ache for acceptance, relationship, safety and security, and to know what genuine love is. Is there really a God and, if so, what is this </a:t>
            </a:r>
            <a:r>
              <a:rPr lang="en-US" sz="1800" b="1" i="1" dirty="0" smtClean="0">
                <a:solidFill>
                  <a:srgbClr val="666666"/>
                </a:solidFill>
                <a:latin typeface="+mj-lt"/>
                <a:ea typeface="Montserrat"/>
                <a:cs typeface="Montserrat"/>
                <a:sym typeface="Montserrat"/>
              </a:rPr>
              <a:t>“</a:t>
            </a:r>
            <a:r>
              <a:rPr lang="en-US" sz="1800" b="1" i="1" dirty="0" smtClean="0">
                <a:solidFill>
                  <a:srgbClr val="666666"/>
                </a:solidFill>
                <a:latin typeface="Karla" panose="020B0604020202020204" charset="0"/>
                <a:ea typeface="Montserrat"/>
                <a:cs typeface="Montserrat"/>
                <a:sym typeface="Montserrat"/>
              </a:rPr>
              <a:t>god” all about? Whether we know it or not, we’ve begun our own journey of asking, seeking, and knocking in hopes of being satisfied with truth in what we end up finding. </a:t>
            </a:r>
            <a:endParaRPr dirty="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202898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435"/>
        <p:cNvGrpSpPr/>
        <p:nvPr/>
      </p:nvGrpSpPr>
      <p:grpSpPr>
        <a:xfrm>
          <a:off x="0" y="0"/>
          <a:ext cx="0" cy="0"/>
          <a:chOff x="0" y="0"/>
          <a:chExt cx="0" cy="0"/>
        </a:xfrm>
      </p:grpSpPr>
      <p:sp>
        <p:nvSpPr>
          <p:cNvPr id="436" name="Google Shape;436;p40"/>
          <p:cNvSpPr txBox="1">
            <a:spLocks noGrp="1"/>
          </p:cNvSpPr>
          <p:nvPr>
            <p:ph type="ctrTitle"/>
          </p:nvPr>
        </p:nvSpPr>
        <p:spPr>
          <a:xfrm>
            <a:off x="640080" y="1463040"/>
            <a:ext cx="3522300" cy="332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solidFill>
                  <a:srgbClr val="FFC000"/>
                </a:solidFill>
                <a:effectLst>
                  <a:outerShdw blurRad="38100" dist="38100" dir="2700000" algn="tl">
                    <a:srgbClr val="000000">
                      <a:alpha val="43137"/>
                    </a:srgbClr>
                  </a:outerShdw>
                </a:effectLst>
              </a:rPr>
              <a:t>2.</a:t>
            </a:r>
            <a:r>
              <a:rPr lang="en" dirty="0">
                <a:solidFill>
                  <a:srgbClr val="FFC000"/>
                </a:solidFill>
              </a:rPr>
              <a:t/>
            </a:r>
            <a:br>
              <a:rPr lang="en" dirty="0">
                <a:solidFill>
                  <a:srgbClr val="FFC000"/>
                </a:solidFill>
              </a:rPr>
            </a:br>
            <a:r>
              <a:rPr lang="en" sz="3600" dirty="0" smtClean="0">
                <a:solidFill>
                  <a:srgbClr val="FFC000"/>
                </a:solidFill>
                <a:effectLst>
                  <a:outerShdw blurRad="38100" dist="38100" dir="2700000" algn="tl">
                    <a:srgbClr val="000000">
                      <a:alpha val="43137"/>
                    </a:srgbClr>
                  </a:outerShdw>
                </a:effectLst>
              </a:rPr>
              <a:t>WHY</a:t>
            </a:r>
            <a:r>
              <a:rPr lang="en-US" sz="3600" dirty="0" smtClean="0">
                <a:solidFill>
                  <a:srgbClr val="FFC000"/>
                </a:solidFill>
                <a:effectLst>
                  <a:outerShdw blurRad="38100" dist="38100" dir="2700000" algn="tl">
                    <a:srgbClr val="000000">
                      <a:alpha val="43137"/>
                    </a:srgbClr>
                  </a:outerShdw>
                </a:effectLst>
              </a:rPr>
              <a:t>?</a:t>
            </a:r>
            <a:endParaRPr dirty="0">
              <a:solidFill>
                <a:srgbClr val="FFC000"/>
              </a:solidFill>
              <a:effectLst>
                <a:outerShdw blurRad="38100" dist="38100" dir="2700000" algn="tl">
                  <a:srgbClr val="000000">
                    <a:alpha val="43137"/>
                  </a:srgbClr>
                </a:outerShdw>
              </a:effectLst>
            </a:endParaRPr>
          </a:p>
        </p:txBody>
      </p:sp>
      <p:sp>
        <p:nvSpPr>
          <p:cNvPr id="437" name="Google Shape;437;p40"/>
          <p:cNvSpPr txBox="1">
            <a:spLocks noGrp="1"/>
          </p:cNvSpPr>
          <p:nvPr>
            <p:ph type="subTitle" idx="1"/>
          </p:nvPr>
        </p:nvSpPr>
        <p:spPr>
          <a:xfrm>
            <a:off x="5867406" y="3467100"/>
            <a:ext cx="2763675" cy="98154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dirty="0" smtClean="0"/>
              <a:t>Why do we hunger and thirst?</a:t>
            </a:r>
            <a:endParaRPr sz="2400" dirty="0"/>
          </a:p>
        </p:txBody>
      </p:sp>
    </p:spTree>
    <p:extLst>
      <p:ext uri="{BB962C8B-B14F-4D97-AF65-F5344CB8AC3E}">
        <p14:creationId xmlns:p14="http://schemas.microsoft.com/office/powerpoint/2010/main" val="695529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57912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IT’S ACTUALLY PRETTY SIMPLE</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223" name="Google Shape;223;p26"/>
          <p:cNvSpPr txBox="1"/>
          <p:nvPr/>
        </p:nvSpPr>
        <p:spPr>
          <a:xfrm>
            <a:off x="609600" y="1320800"/>
            <a:ext cx="6705600" cy="3505200"/>
          </a:xfrm>
          <a:prstGeom prst="rect">
            <a:avLst/>
          </a:prstGeom>
          <a:noFill/>
          <a:ln>
            <a:noFill/>
          </a:ln>
        </p:spPr>
        <p:txBody>
          <a:bodyPr spcFirstLastPara="1" wrap="square" lIns="91425" tIns="91425" rIns="91425" bIns="91425" anchor="t" anchorCtr="0">
            <a:noAutofit/>
          </a:bodyPr>
          <a:lstStyle/>
          <a:p>
            <a:pPr lvl="0">
              <a:lnSpc>
                <a:spcPct val="115000"/>
              </a:lnSpc>
              <a:spcAft>
                <a:spcPts val="600"/>
              </a:spcAft>
            </a:pP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God made us in His Image </a:t>
            </a:r>
            <a:r>
              <a:rPr lang="en-US" sz="1800" b="1" i="1" dirty="0" smtClean="0">
                <a:solidFill>
                  <a:srgbClr val="666666"/>
                </a:solidFill>
                <a:latin typeface="Karla" panose="020B0604020202020204" charset="0"/>
                <a:ea typeface="Montserrat"/>
                <a:cs typeface="Montserrat"/>
                <a:sym typeface="Montserrat"/>
              </a:rPr>
              <a:t>with built-in desires and needs for </a:t>
            </a:r>
            <a:r>
              <a:rPr lang="en-US" sz="1800" b="1" i="1" dirty="0" smtClean="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spiritual</a:t>
            </a:r>
            <a:r>
              <a:rPr lang="en-US" sz="1800" b="1" i="1" dirty="0" smtClean="0">
                <a:solidFill>
                  <a:srgbClr val="666666"/>
                </a:solidFill>
                <a:latin typeface="Karla" panose="020B0604020202020204" charset="0"/>
                <a:ea typeface="Montserrat"/>
                <a:cs typeface="Montserrat"/>
                <a:sym typeface="Montserrat"/>
              </a:rPr>
              <a:t>,</a:t>
            </a:r>
            <a:r>
              <a:rPr lang="en-US" sz="1800" b="1" i="1" dirty="0" smtClean="0">
                <a:latin typeface="Karla" panose="020B0604020202020204" charset="0"/>
                <a:ea typeface="Montserrat"/>
                <a:cs typeface="Montserrat"/>
                <a:sym typeface="Montserrat"/>
              </a:rPr>
              <a:t> </a:t>
            </a:r>
            <a:r>
              <a:rPr lang="en-US" sz="1800" b="1" i="1" dirty="0" smtClean="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personal</a:t>
            </a:r>
            <a:r>
              <a:rPr lang="en-US" sz="1800" b="1" i="1" dirty="0" smtClean="0">
                <a:solidFill>
                  <a:srgbClr val="666666"/>
                </a:solidFill>
                <a:latin typeface="Karla" panose="020B0604020202020204" charset="0"/>
                <a:ea typeface="Montserrat"/>
                <a:cs typeface="Montserrat"/>
                <a:sym typeface="Montserrat"/>
              </a:rPr>
              <a:t>,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physical </a:t>
            </a:r>
            <a:r>
              <a:rPr lang="en-US" sz="1800" b="1" i="1" dirty="0" smtClean="0">
                <a:solidFill>
                  <a:srgbClr val="666666"/>
                </a:solidFill>
                <a:latin typeface="Karla" panose="020B0604020202020204" charset="0"/>
                <a:ea typeface="Montserrat"/>
                <a:cs typeface="Montserrat"/>
                <a:sym typeface="Montserrat"/>
              </a:rPr>
              <a:t>and </a:t>
            </a:r>
            <a:r>
              <a:rPr lang="en-US" sz="1800" b="1" i="1" dirty="0" smtClean="0">
                <a:solidFill>
                  <a:schemeClr val="tx2">
                    <a:lumMod val="10000"/>
                  </a:schemeClr>
                </a:solidFill>
                <a:latin typeface="Karla" panose="020B0604020202020204" charset="0"/>
                <a:ea typeface="Montserrat"/>
                <a:cs typeface="Montserrat"/>
                <a:sym typeface="Montserrat"/>
              </a:rPr>
              <a:t>nurture</a:t>
            </a:r>
            <a:r>
              <a:rPr lang="en-US" sz="1800" b="1" i="1" dirty="0" smtClean="0">
                <a:solidFill>
                  <a:srgbClr val="666666"/>
                </a:solidFill>
                <a:latin typeface="Karla" panose="020B0604020202020204" charset="0"/>
                <a:ea typeface="Montserrat"/>
                <a:cs typeface="Montserrat"/>
                <a:sym typeface="Montserrat"/>
              </a:rPr>
              <a:t> that need to be filled for our lives to continue and prosper. </a:t>
            </a:r>
          </a:p>
          <a:p>
            <a:pPr lvl="0">
              <a:lnSpc>
                <a:spcPct val="115000"/>
              </a:lnSpc>
              <a:spcAft>
                <a:spcPts val="600"/>
              </a:spcAft>
            </a:pPr>
            <a:r>
              <a:rPr lang="en-US" sz="1800" b="1" i="1" dirty="0" smtClean="0">
                <a:solidFill>
                  <a:srgbClr val="666666"/>
                </a:solidFill>
                <a:latin typeface="Karla" panose="020B0604020202020204" charset="0"/>
                <a:ea typeface="Montserrat"/>
                <a:cs typeface="Montserrat"/>
                <a:sym typeface="Montserrat"/>
              </a:rPr>
              <a:t>There are lots of ways to try to fill these needs, some of which are helpful and pure and others which are counterproductive and polluted, and we need to learn how to make wise choices.</a:t>
            </a:r>
          </a:p>
          <a:p>
            <a:pPr lvl="0">
              <a:lnSpc>
                <a:spcPct val="115000"/>
              </a:lnSpc>
            </a:pPr>
            <a:r>
              <a:rPr lang="en-US" sz="1800" b="1" i="1" dirty="0" smtClean="0">
                <a:solidFill>
                  <a:srgbClr val="666666"/>
                </a:solidFill>
                <a:latin typeface="Karla" panose="020B0604020202020204" charset="0"/>
                <a:ea typeface="Montserrat"/>
                <a:cs typeface="Montserrat"/>
                <a:sym typeface="Montserrat"/>
              </a:rPr>
              <a:t>Fortunately</a:t>
            </a:r>
            <a:r>
              <a:rPr lang="en-US" sz="1800" b="1" i="1" dirty="0" smtClean="0">
                <a:latin typeface="Karla" panose="020B0604020202020204" charset="0"/>
                <a:ea typeface="Montserrat"/>
                <a:cs typeface="Montserrat"/>
                <a:sym typeface="Montserrat"/>
              </a:rPr>
              <a:t>,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God has given </a:t>
            </a:r>
            <a:r>
              <a:rPr lang="en-US" sz="1800" b="1" i="1" dirty="0" smtClean="0">
                <a:solidFill>
                  <a:srgbClr val="666666"/>
                </a:solidFill>
                <a:latin typeface="Karla" panose="020B0604020202020204" charset="0"/>
                <a:ea typeface="Montserrat"/>
                <a:cs typeface="Montserrat"/>
                <a:sym typeface="Montserrat"/>
              </a:rPr>
              <a:t>us the ability to sense that something is missing and learn how to identify what is actually needed.</a:t>
            </a:r>
            <a:endParaRPr dirty="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210055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274320" y="4229102"/>
            <a:ext cx="2743200" cy="685798"/>
          </a:xfrm>
          <a:prstGeom prst="rect">
            <a:avLst/>
          </a:prstGeom>
        </p:spPr>
        <p:txBody>
          <a:bodyPr spcFirstLastPara="1" wrap="square" lIns="91425" tIns="91425" rIns="91425" bIns="91425" anchor="b" anchorCtr="0">
            <a:noAutofit/>
          </a:bodyPr>
          <a:lstStyle/>
          <a:p>
            <a:pPr>
              <a:lnSpc>
                <a:spcPct val="114000"/>
              </a:lnSpc>
            </a:pPr>
            <a: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GOD’S</a:t>
            </a:r>
            <a:b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br>
            <a: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IMAGE IN</a:t>
            </a:r>
            <a:b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br>
            <a: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THE TRINITY</a:t>
            </a:r>
            <a:endParaRPr sz="2800" spc="-50" dirty="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
        <p:nvSpPr>
          <p:cNvPr id="206" name="Google Shape;206;p25"/>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11" name="Google Shape;198;p25"/>
          <p:cNvSpPr txBox="1">
            <a:spLocks/>
          </p:cNvSpPr>
          <p:nvPr/>
        </p:nvSpPr>
        <p:spPr>
          <a:xfrm>
            <a:off x="3852333" y="4551514"/>
            <a:ext cx="4343400" cy="5396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pPr algn="ctr"/>
            <a:r>
              <a:rPr lang="en-US" dirty="0" smtClean="0">
                <a:solidFill>
                  <a:schemeClr val="bg1"/>
                </a:solidFill>
              </a:rPr>
              <a:t>GOD IN THREE PERSONS</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688" y="1028700"/>
            <a:ext cx="3915321" cy="35721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2095500"/>
            <a:ext cx="1164311" cy="1066800"/>
          </a:xfrm>
          <a:prstGeom prst="rect">
            <a:avLst/>
          </a:prstGeom>
        </p:spPr>
      </p:pic>
      <p:sp>
        <p:nvSpPr>
          <p:cNvPr id="8" name="TextBox 7"/>
          <p:cNvSpPr txBox="1"/>
          <p:nvPr/>
        </p:nvSpPr>
        <p:spPr>
          <a:xfrm>
            <a:off x="2994348" y="3390900"/>
            <a:ext cx="1083951" cy="369332"/>
          </a:xfrm>
          <a:prstGeom prst="rect">
            <a:avLst/>
          </a:prstGeom>
          <a:noFill/>
        </p:spPr>
        <p:txBody>
          <a:bodyPr wrap="none" rtlCol="0">
            <a:spAutoFit/>
          </a:bodyPr>
          <a:lstStyle/>
          <a:p>
            <a:r>
              <a:rPr lang="en-US" sz="1800" b="1" i="1" dirty="0" smtClean="0">
                <a:solidFill>
                  <a:srgbClr val="C00000"/>
                </a:solidFill>
                <a:effectLst>
                  <a:outerShdw blurRad="38100" dist="38100" dir="2700000" algn="tl">
                    <a:srgbClr val="000000">
                      <a:alpha val="43137"/>
                    </a:srgbClr>
                  </a:outerShdw>
                </a:effectLst>
                <a:latin typeface="Montserrat" panose="020B0604020202020204" charset="0"/>
                <a:cs typeface="Montserrat" panose="020B0604020202020204" charset="0"/>
              </a:rPr>
              <a:t>Yeshua</a:t>
            </a:r>
            <a:endParaRPr lang="en-US" sz="1800" b="1" i="1" dirty="0">
              <a:solidFill>
                <a:srgbClr val="C00000"/>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
        <p:nvSpPr>
          <p:cNvPr id="9" name="TextBox 8"/>
          <p:cNvSpPr txBox="1"/>
          <p:nvPr/>
        </p:nvSpPr>
        <p:spPr>
          <a:xfrm>
            <a:off x="7696199" y="3267789"/>
            <a:ext cx="1268297" cy="584775"/>
          </a:xfrm>
          <a:prstGeom prst="rect">
            <a:avLst/>
          </a:prstGeom>
          <a:noFill/>
        </p:spPr>
        <p:txBody>
          <a:bodyPr wrap="none" rtlCol="0">
            <a:spAutoFit/>
          </a:bodyPr>
          <a:lstStyle/>
          <a:p>
            <a:pPr algn="ctr"/>
            <a:r>
              <a:rPr lang="en-US" sz="1600" b="1" i="1" dirty="0" smtClean="0">
                <a:solidFill>
                  <a:srgbClr val="339966"/>
                </a:solidFill>
                <a:effectLst>
                  <a:outerShdw blurRad="38100" dist="38100" dir="2700000" algn="tl">
                    <a:srgbClr val="000000">
                      <a:alpha val="43137"/>
                    </a:srgbClr>
                  </a:outerShdw>
                </a:effectLst>
                <a:latin typeface="Montserrat" panose="020B0604020202020204" charset="0"/>
                <a:cs typeface="Montserrat" panose="020B0604020202020204" charset="0"/>
              </a:rPr>
              <a:t>Ruach</a:t>
            </a:r>
          </a:p>
          <a:p>
            <a:pPr algn="ctr"/>
            <a:r>
              <a:rPr lang="en-US" sz="1600" b="1" i="1" dirty="0" smtClean="0">
                <a:solidFill>
                  <a:srgbClr val="339966"/>
                </a:solidFill>
                <a:effectLst>
                  <a:outerShdw blurRad="38100" dist="38100" dir="2700000" algn="tl">
                    <a:srgbClr val="000000">
                      <a:alpha val="43137"/>
                    </a:srgbClr>
                  </a:outerShdw>
                </a:effectLst>
                <a:latin typeface="Montserrat" panose="020B0604020202020204" charset="0"/>
                <a:cs typeface="Montserrat" panose="020B0604020202020204" charset="0"/>
              </a:rPr>
              <a:t>Hakodesh</a:t>
            </a:r>
            <a:endParaRPr lang="en-US" sz="1600" b="1" i="1" dirty="0">
              <a:solidFill>
                <a:srgbClr val="339966"/>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
        <p:nvSpPr>
          <p:cNvPr id="10" name="TextBox 9"/>
          <p:cNvSpPr txBox="1"/>
          <p:nvPr/>
        </p:nvSpPr>
        <p:spPr>
          <a:xfrm>
            <a:off x="5417287" y="731520"/>
            <a:ext cx="979755" cy="369332"/>
          </a:xfrm>
          <a:prstGeom prst="rect">
            <a:avLst/>
          </a:prstGeom>
          <a:noFill/>
        </p:spPr>
        <p:txBody>
          <a:bodyPr wrap="none" rtlCol="0">
            <a:spAutoFit/>
          </a:bodyPr>
          <a:lstStyle/>
          <a:p>
            <a:r>
              <a:rPr lang="en-US" sz="1800" b="1" i="1" dirty="0" smtClean="0">
                <a:solidFill>
                  <a:srgbClr val="3333CC"/>
                </a:solidFill>
                <a:effectLst>
                  <a:outerShdw blurRad="38100" dist="38100" dir="2700000" algn="tl">
                    <a:srgbClr val="000000">
                      <a:alpha val="43137"/>
                    </a:srgbClr>
                  </a:outerShdw>
                </a:effectLst>
                <a:latin typeface="Montserrat" panose="020B0604020202020204" charset="0"/>
                <a:cs typeface="Montserrat" panose="020B0604020202020204" charset="0"/>
              </a:rPr>
              <a:t>YHWH</a:t>
            </a:r>
            <a:endParaRPr lang="en-US" sz="1600" b="1" i="1" dirty="0">
              <a:solidFill>
                <a:srgbClr val="3333CC"/>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
        <p:nvSpPr>
          <p:cNvPr id="12" name="TextBox 11"/>
          <p:cNvSpPr txBox="1"/>
          <p:nvPr/>
        </p:nvSpPr>
        <p:spPr>
          <a:xfrm>
            <a:off x="5090274" y="362188"/>
            <a:ext cx="1616148" cy="369332"/>
          </a:xfrm>
          <a:prstGeom prst="rect">
            <a:avLst/>
          </a:prstGeom>
          <a:solidFill>
            <a:srgbClr val="FFC000"/>
          </a:solidFill>
        </p:spPr>
        <p:txBody>
          <a:bodyPr wrap="none" rtlCol="0">
            <a:spAutoFit/>
          </a:bodyPr>
          <a:lstStyle/>
          <a:p>
            <a:r>
              <a:rPr lang="en-US" sz="1800" b="1" i="1" dirty="0" err="1" smtClean="0">
                <a:solidFill>
                  <a:srgbClr val="3333CC"/>
                </a:solidFill>
                <a:effectLst>
                  <a:outerShdw blurRad="38100" dist="38100" dir="2700000" algn="tl">
                    <a:srgbClr val="000000">
                      <a:alpha val="43137"/>
                    </a:srgbClr>
                  </a:outerShdw>
                </a:effectLst>
                <a:latin typeface="Montserrat" panose="020B0604020202020204" charset="0"/>
                <a:cs typeface="Montserrat" panose="020B0604020202020204" charset="0"/>
              </a:rPr>
              <a:t>Hallelu</a:t>
            </a:r>
            <a:r>
              <a:rPr lang="en-US" sz="1800" b="1" i="1" dirty="0" smtClean="0">
                <a:solidFill>
                  <a:srgbClr val="3333CC"/>
                </a:solidFill>
                <a:effectLst>
                  <a:outerShdw blurRad="38100" dist="38100" dir="2700000" algn="tl">
                    <a:srgbClr val="000000">
                      <a:alpha val="43137"/>
                    </a:srgbClr>
                  </a:outerShdw>
                </a:effectLst>
                <a:latin typeface="Montserrat" panose="020B0604020202020204" charset="0"/>
                <a:cs typeface="Montserrat" panose="020B0604020202020204" charset="0"/>
              </a:rPr>
              <a:t> </a:t>
            </a:r>
            <a:r>
              <a:rPr lang="en-US" sz="1800" b="1" i="1" dirty="0" smtClean="0">
                <a:solidFill>
                  <a:srgbClr val="154DFF"/>
                </a:solidFill>
                <a:effectLst>
                  <a:outerShdw blurRad="38100" dist="38100" dir="2700000" algn="tl">
                    <a:srgbClr val="000000">
                      <a:alpha val="43137"/>
                    </a:srgbClr>
                  </a:outerShdw>
                </a:effectLst>
                <a:latin typeface="Montserrat" panose="020B0604020202020204" charset="0"/>
                <a:cs typeface="Montserrat" panose="020B0604020202020204" charset="0"/>
              </a:rPr>
              <a:t>Jah</a:t>
            </a:r>
            <a:r>
              <a:rPr lang="en-US" sz="1800" b="1" i="1" dirty="0" smtClean="0">
                <a:solidFill>
                  <a:srgbClr val="3333CC"/>
                </a:solidFill>
                <a:effectLst>
                  <a:outerShdw blurRad="38100" dist="38100" dir="2700000" algn="tl">
                    <a:srgbClr val="000000">
                      <a:alpha val="43137"/>
                    </a:srgbClr>
                  </a:outerShdw>
                </a:effectLst>
                <a:latin typeface="Montserrat" panose="020B0604020202020204" charset="0"/>
                <a:cs typeface="Montserrat" panose="020B0604020202020204" charset="0"/>
              </a:rPr>
              <a:t>!</a:t>
            </a:r>
            <a:endParaRPr lang="en-US" sz="1600" b="1" i="1" dirty="0">
              <a:solidFill>
                <a:srgbClr val="3333CC"/>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
        <p:nvSpPr>
          <p:cNvPr id="2" name="TextBox 1"/>
          <p:cNvSpPr txBox="1"/>
          <p:nvPr/>
        </p:nvSpPr>
        <p:spPr>
          <a:xfrm>
            <a:off x="4685741" y="731520"/>
            <a:ext cx="2600392" cy="369332"/>
          </a:xfrm>
          <a:prstGeom prst="rect">
            <a:avLst/>
          </a:prstGeom>
          <a:solidFill>
            <a:srgbClr val="FFC000"/>
          </a:solidFill>
        </p:spPr>
        <p:txBody>
          <a:bodyPr wrap="none" rtlCol="0">
            <a:spAutoFit/>
          </a:bodyPr>
          <a:lstStyle/>
          <a:p>
            <a:r>
              <a:rPr lang="en-US" sz="1800" b="1" i="1" dirty="0" smtClean="0">
                <a:solidFill>
                  <a:srgbClr val="154DFF"/>
                </a:solidFill>
                <a:effectLst>
                  <a:outerShdw blurRad="38100" dist="38100" dir="2700000" algn="tl">
                    <a:srgbClr val="000000">
                      <a:alpha val="43137"/>
                    </a:srgbClr>
                  </a:outerShdw>
                </a:effectLst>
                <a:latin typeface="Montserrat" panose="020B0604020202020204" charset="0"/>
                <a:cs typeface="Montserrat" panose="020B0604020202020204" charset="0"/>
              </a:rPr>
              <a:t>Yahweh or Jehovah</a:t>
            </a:r>
            <a:endParaRPr lang="en-US" sz="1600" b="1" i="1" dirty="0">
              <a:solidFill>
                <a:srgbClr val="154DFF"/>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274320" y="4229102"/>
            <a:ext cx="2743200" cy="685798"/>
          </a:xfrm>
          <a:prstGeom prst="rect">
            <a:avLst/>
          </a:prstGeom>
        </p:spPr>
        <p:txBody>
          <a:bodyPr spcFirstLastPara="1" wrap="square" lIns="91425" tIns="91425" rIns="91425" bIns="91425" anchor="b" anchorCtr="0">
            <a:noAutofit/>
          </a:bodyPr>
          <a:lstStyle/>
          <a:p>
            <a:pPr>
              <a:lnSpc>
                <a:spcPct val="114000"/>
              </a:lnSpc>
            </a:pPr>
            <a:r>
              <a:rPr lang="en-US" sz="2800" i="1" cap="all"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What</a:t>
            </a:r>
            <a:br>
              <a:rPr lang="en-US" sz="2800" i="1" cap="all"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br>
            <a:r>
              <a:rPr lang="en-US" sz="2800" i="1" cap="all"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OTHER</a:t>
            </a:r>
            <a:br>
              <a:rPr lang="en-US" sz="2800" i="1" cap="all"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br>
            <a:r>
              <a:rPr lang="en-US" sz="3200" i="1" cap="all"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GODS?</a:t>
            </a:r>
            <a:endParaRPr sz="2800" i="1" cap="all" spc="-50" dirty="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
        <p:nvSpPr>
          <p:cNvPr id="206" name="Google Shape;206;p25"/>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11" name="Google Shape;198;p25"/>
          <p:cNvSpPr txBox="1">
            <a:spLocks/>
          </p:cNvSpPr>
          <p:nvPr/>
        </p:nvSpPr>
        <p:spPr>
          <a:xfrm>
            <a:off x="3657600" y="719667"/>
            <a:ext cx="4800600" cy="416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pPr>
              <a:lnSpc>
                <a:spcPct val="110000"/>
              </a:lnSpc>
            </a:pPr>
            <a:r>
              <a:rPr lang="en-US" sz="1800" b="0" dirty="0" smtClean="0">
                <a:solidFill>
                  <a:srgbClr val="000000"/>
                </a:solidFill>
                <a:latin typeface="Montserrat" panose="020B0604020202020204" charset="0"/>
                <a:cs typeface="Montserrat" panose="020B0604020202020204" charset="0"/>
              </a:rPr>
              <a:t>And </a:t>
            </a:r>
            <a:r>
              <a:rPr lang="en-US" sz="1800" b="0" dirty="0">
                <a:solidFill>
                  <a:srgbClr val="000000"/>
                </a:solidFill>
                <a:latin typeface="Montserrat" panose="020B0604020202020204" charset="0"/>
                <a:cs typeface="Montserrat" panose="020B0604020202020204" charset="0"/>
              </a:rPr>
              <a:t>God spoke all these words, saying</a:t>
            </a:r>
            <a:r>
              <a:rPr lang="en-US" sz="1800" b="0" dirty="0" smtClean="0">
                <a:solidFill>
                  <a:srgbClr val="000000"/>
                </a:solidFill>
                <a:latin typeface="Montserrat" panose="020B0604020202020204" charset="0"/>
                <a:cs typeface="Montserrat" panose="020B0604020202020204" charset="0"/>
              </a:rPr>
              <a:t>,</a:t>
            </a:r>
            <a:endParaRPr lang="en-US" sz="1800" b="0" dirty="0">
              <a:solidFill>
                <a:srgbClr val="000000"/>
              </a:solidFill>
              <a:latin typeface="Montserrat" panose="020B0604020202020204" charset="0"/>
              <a:cs typeface="Montserrat" panose="020B0604020202020204" charset="0"/>
            </a:endParaRPr>
          </a:p>
          <a:p>
            <a:pPr>
              <a:lnSpc>
                <a:spcPct val="110000"/>
              </a:lnSpc>
            </a:pPr>
            <a:r>
              <a:rPr lang="en-US" sz="1800" b="0" i="1" dirty="0" smtClean="0">
                <a:solidFill>
                  <a:srgbClr val="000000"/>
                </a:solidFill>
                <a:latin typeface="Montserrat" panose="020B0604020202020204" charset="0"/>
                <a:cs typeface="Montserrat" panose="020B0604020202020204" charset="0"/>
              </a:rPr>
              <a:t>“</a:t>
            </a:r>
            <a:r>
              <a:rPr lang="en-US" sz="1800" b="0" i="1" dirty="0">
                <a:solidFill>
                  <a:srgbClr val="000000"/>
                </a:solidFill>
                <a:latin typeface="Montserrat" panose="020B0604020202020204" charset="0"/>
                <a:cs typeface="Montserrat" panose="020B0604020202020204" charset="0"/>
              </a:rPr>
              <a:t>I am the </a:t>
            </a:r>
            <a:r>
              <a:rPr lang="en-US" sz="1800" i="1" cap="small" dirty="0" smtClean="0">
                <a:solidFill>
                  <a:srgbClr val="000000"/>
                </a:solidFill>
                <a:latin typeface="Montserrat" panose="020B0604020202020204" charset="0"/>
                <a:cs typeface="Montserrat" panose="020B0604020202020204" charset="0"/>
              </a:rPr>
              <a:t>Lord</a:t>
            </a:r>
            <a:r>
              <a:rPr lang="en-US" sz="1800" b="0" i="1" dirty="0" smtClean="0">
                <a:solidFill>
                  <a:srgbClr val="000000"/>
                </a:solidFill>
                <a:latin typeface="Montserrat" panose="020B0604020202020204" charset="0"/>
                <a:cs typeface="Montserrat" panose="020B0604020202020204" charset="0"/>
              </a:rPr>
              <a:t> </a:t>
            </a:r>
            <a:r>
              <a:rPr lang="en-US" sz="1800" b="0" i="1" dirty="0">
                <a:solidFill>
                  <a:srgbClr val="000000"/>
                </a:solidFill>
                <a:latin typeface="Montserrat" panose="020B0604020202020204" charset="0"/>
                <a:cs typeface="Montserrat" panose="020B0604020202020204" charset="0"/>
              </a:rPr>
              <a:t>your God, who brought you out of the land of Egypt, out of the house of </a:t>
            </a:r>
            <a:r>
              <a:rPr lang="en-US" sz="1800" b="0" i="1" dirty="0" smtClean="0">
                <a:solidFill>
                  <a:srgbClr val="000000"/>
                </a:solidFill>
                <a:latin typeface="Montserrat" panose="020B0604020202020204" charset="0"/>
                <a:cs typeface="Montserrat" panose="020B0604020202020204" charset="0"/>
              </a:rPr>
              <a:t>slavery. You </a:t>
            </a:r>
            <a:r>
              <a:rPr lang="en-US" sz="1800" b="0" i="1" dirty="0">
                <a:solidFill>
                  <a:srgbClr val="000000"/>
                </a:solidFill>
                <a:latin typeface="Montserrat" panose="020B0604020202020204" charset="0"/>
                <a:cs typeface="Montserrat" panose="020B0604020202020204" charset="0"/>
              </a:rPr>
              <a:t>shall have no </a:t>
            </a:r>
            <a:r>
              <a:rPr lang="en-US" sz="1800" i="1" dirty="0">
                <a:solidFill>
                  <a:srgbClr val="000000"/>
                </a:solidFill>
                <a:latin typeface="Montserrat" panose="020B0604020202020204" charset="0"/>
                <a:cs typeface="Montserrat" panose="020B0604020202020204" charset="0"/>
              </a:rPr>
              <a:t>other gods </a:t>
            </a:r>
            <a:r>
              <a:rPr lang="en-US" sz="1800" b="0" i="1" dirty="0" smtClean="0">
                <a:solidFill>
                  <a:srgbClr val="000000"/>
                </a:solidFill>
                <a:latin typeface="Montserrat" panose="020B0604020202020204" charset="0"/>
                <a:cs typeface="Montserrat" panose="020B0604020202020204" charset="0"/>
              </a:rPr>
              <a:t>before </a:t>
            </a:r>
            <a:r>
              <a:rPr lang="en-US" sz="1800" b="0" i="1" dirty="0">
                <a:solidFill>
                  <a:srgbClr val="000000"/>
                </a:solidFill>
                <a:latin typeface="Montserrat" panose="020B0604020202020204" charset="0"/>
                <a:cs typeface="Montserrat" panose="020B0604020202020204" charset="0"/>
              </a:rPr>
              <a:t>me</a:t>
            </a:r>
            <a:r>
              <a:rPr lang="en-US" sz="1800" b="0" i="1" dirty="0" smtClean="0">
                <a:solidFill>
                  <a:srgbClr val="000000"/>
                </a:solidFill>
                <a:latin typeface="Montserrat" panose="020B0604020202020204" charset="0"/>
                <a:cs typeface="Montserrat" panose="020B0604020202020204" charset="0"/>
              </a:rPr>
              <a:t>.”</a:t>
            </a:r>
          </a:p>
          <a:p>
            <a:pPr algn="r"/>
            <a:r>
              <a:rPr lang="en-US" sz="1800" b="0" dirty="0">
                <a:solidFill>
                  <a:srgbClr val="000000"/>
                </a:solidFill>
                <a:latin typeface="Montserrat" panose="020B0604020202020204" charset="0"/>
                <a:cs typeface="Montserrat" panose="020B0604020202020204" charset="0"/>
              </a:rPr>
              <a:t>Exodus </a:t>
            </a:r>
            <a:r>
              <a:rPr lang="en-US" sz="1800" b="0" dirty="0" smtClean="0">
                <a:solidFill>
                  <a:srgbClr val="000000"/>
                </a:solidFill>
                <a:latin typeface="Montserrat" panose="020B0604020202020204" charset="0"/>
                <a:cs typeface="Montserrat" panose="020B0604020202020204" charset="0"/>
              </a:rPr>
              <a:t>20:1-3</a:t>
            </a:r>
          </a:p>
          <a:p>
            <a:pPr algn="r"/>
            <a:endParaRPr lang="en-US" sz="1800" b="0" dirty="0">
              <a:solidFill>
                <a:srgbClr val="000000"/>
              </a:solidFill>
              <a:latin typeface="Montserrat" panose="020B0604020202020204" charset="0"/>
              <a:cs typeface="Montserrat" panose="020B0604020202020204" charset="0"/>
            </a:endParaRPr>
          </a:p>
          <a:p>
            <a:r>
              <a:rPr lang="en-US" sz="1800" b="0" dirty="0" smtClean="0">
                <a:solidFill>
                  <a:srgbClr val="000000"/>
                </a:solidFill>
                <a:latin typeface="Montserrat" panose="020B0604020202020204" charset="0"/>
                <a:cs typeface="Montserrat" panose="020B0604020202020204" charset="0"/>
              </a:rPr>
              <a:t>Let’s get </a:t>
            </a:r>
            <a:r>
              <a:rPr lang="en-US" sz="1800" b="0" dirty="0" smtClean="0">
                <a:solidFill>
                  <a:srgbClr val="000000"/>
                </a:solidFill>
                <a:latin typeface="Montserrat" panose="020B0604020202020204" charset="0"/>
                <a:cs typeface="Montserrat" panose="020B0604020202020204" charset="0"/>
              </a:rPr>
              <a:t>beyond </a:t>
            </a:r>
            <a:r>
              <a:rPr lang="en-US" sz="1800" b="0" dirty="0" smtClean="0">
                <a:solidFill>
                  <a:srgbClr val="000000"/>
                </a:solidFill>
                <a:latin typeface="Montserrat" panose="020B0604020202020204" charset="0"/>
                <a:cs typeface="Montserrat" panose="020B0604020202020204" charset="0"/>
              </a:rPr>
              <a:t>Pride, Self, Money, and Power... </a:t>
            </a:r>
            <a:r>
              <a:rPr lang="en-US" sz="1800" b="0" dirty="0" smtClean="0">
                <a:solidFill>
                  <a:srgbClr val="000000"/>
                </a:solidFill>
                <a:latin typeface="Montserrat" panose="020B0604020202020204" charset="0"/>
                <a:cs typeface="Montserrat" panose="020B0604020202020204" charset="0"/>
              </a:rPr>
              <a:t>how </a:t>
            </a:r>
            <a:r>
              <a:rPr lang="en-US" sz="1800" b="0" dirty="0" smtClean="0">
                <a:solidFill>
                  <a:srgbClr val="000000"/>
                </a:solidFill>
                <a:latin typeface="Montserrat" panose="020B0604020202020204" charset="0"/>
                <a:cs typeface="Montserrat" panose="020B0604020202020204" charset="0"/>
              </a:rPr>
              <a:t>about </a:t>
            </a:r>
            <a:r>
              <a:rPr lang="en-US" sz="1800" b="0" dirty="0" smtClean="0">
                <a:solidFill>
                  <a:srgbClr val="000000"/>
                </a:solidFill>
                <a:latin typeface="Montserrat" panose="020B0604020202020204" charset="0"/>
                <a:cs typeface="Montserrat" panose="020B0604020202020204" charset="0"/>
              </a:rPr>
              <a:t>the named spiritual false gods like Ra</a:t>
            </a:r>
            <a:r>
              <a:rPr lang="en-US" sz="1800" b="0" dirty="0" smtClean="0">
                <a:solidFill>
                  <a:srgbClr val="000000"/>
                </a:solidFill>
                <a:latin typeface="Montserrat" panose="020B0604020202020204" charset="0"/>
                <a:cs typeface="Montserrat" panose="020B0604020202020204" charset="0"/>
              </a:rPr>
              <a:t>, Baal, Thor, Allah, </a:t>
            </a:r>
            <a:r>
              <a:rPr lang="en-US" sz="1800" b="0" dirty="0">
                <a:solidFill>
                  <a:srgbClr val="000000"/>
                </a:solidFill>
                <a:latin typeface="Montserrat" panose="020B0604020202020204" charset="0"/>
                <a:cs typeface="Montserrat" panose="020B0604020202020204" charset="0"/>
              </a:rPr>
              <a:t>Vishnu, </a:t>
            </a:r>
            <a:r>
              <a:rPr lang="en-US" sz="1800" b="0" dirty="0" smtClean="0">
                <a:solidFill>
                  <a:srgbClr val="000000"/>
                </a:solidFill>
                <a:latin typeface="Montserrat" panose="020B0604020202020204" charset="0"/>
                <a:cs typeface="Montserrat" panose="020B0604020202020204" charset="0"/>
              </a:rPr>
              <a:t>Krishna, Brahma, </a:t>
            </a:r>
            <a:r>
              <a:rPr lang="en-US" sz="1800" b="0" dirty="0" err="1" smtClean="0">
                <a:solidFill>
                  <a:srgbClr val="000000"/>
                </a:solidFill>
                <a:latin typeface="Montserrat" panose="020B0604020202020204" charset="0"/>
                <a:cs typeface="Montserrat" panose="020B0604020202020204" charset="0"/>
              </a:rPr>
              <a:t>Meenakshi</a:t>
            </a:r>
            <a:r>
              <a:rPr lang="en-US" sz="1800" b="0" dirty="0" smtClean="0">
                <a:solidFill>
                  <a:srgbClr val="000000"/>
                </a:solidFill>
                <a:latin typeface="Montserrat" panose="020B0604020202020204" charset="0"/>
                <a:cs typeface="Montserrat" panose="020B0604020202020204" charset="0"/>
              </a:rPr>
              <a:t>, </a:t>
            </a:r>
            <a:r>
              <a:rPr lang="en-US" sz="1800" b="0" dirty="0" err="1" smtClean="0">
                <a:solidFill>
                  <a:srgbClr val="000000"/>
                </a:solidFill>
                <a:latin typeface="Montserrat" panose="020B0604020202020204" charset="0"/>
                <a:cs typeface="Montserrat" panose="020B0604020202020204" charset="0"/>
              </a:rPr>
              <a:t>Shangdi</a:t>
            </a:r>
            <a:r>
              <a:rPr lang="en-US" sz="1800" b="0" dirty="0" smtClean="0">
                <a:solidFill>
                  <a:srgbClr val="000000"/>
                </a:solidFill>
                <a:latin typeface="Montserrat" panose="020B0604020202020204" charset="0"/>
                <a:cs typeface="Montserrat" panose="020B0604020202020204" charset="0"/>
              </a:rPr>
              <a:t>, etc.?</a:t>
            </a:r>
            <a:endParaRPr lang="en-US" sz="1800" b="0" dirty="0">
              <a:solidFill>
                <a:srgbClr val="000000"/>
              </a:solidFill>
              <a:latin typeface="Montserrat" panose="020B0604020202020204" charset="0"/>
              <a:cs typeface="Montserrat"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3" y="1685838"/>
            <a:ext cx="1280160" cy="15651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307" y="288117"/>
            <a:ext cx="4919186" cy="5029200"/>
          </a:xfrm>
          <a:prstGeom prst="rect">
            <a:avLst/>
          </a:prstGeom>
        </p:spPr>
      </p:pic>
      <p:pic>
        <p:nvPicPr>
          <p:cNvPr id="7" name="Picture 6"/>
          <p:cNvPicPr>
            <a:picLocks/>
          </p:cNvPicPr>
          <p:nvPr/>
        </p:nvPicPr>
        <p:blipFill>
          <a:blip r:embed="rId5">
            <a:extLst>
              <a:ext uri="{28A0092B-C50C-407E-A947-70E740481C1C}">
                <a14:useLocalDpi xmlns:a14="http://schemas.microsoft.com/office/drawing/2010/main" val="0"/>
              </a:ext>
            </a:extLst>
          </a:blip>
          <a:stretch>
            <a:fillRect/>
          </a:stretch>
        </p:blipFill>
        <p:spPr>
          <a:xfrm>
            <a:off x="3543300" y="288117"/>
            <a:ext cx="5029200" cy="50292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1653" y="214107"/>
            <a:ext cx="5332494" cy="5177219"/>
          </a:xfrm>
          <a:prstGeom prst="rect">
            <a:avLst/>
          </a:prstGeom>
        </p:spPr>
      </p:pic>
    </p:spTree>
    <p:extLst>
      <p:ext uri="{BB962C8B-B14F-4D97-AF65-F5344CB8AC3E}">
        <p14:creationId xmlns:p14="http://schemas.microsoft.com/office/powerpoint/2010/main" val="44716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274320" y="4229102"/>
            <a:ext cx="2286000" cy="685798"/>
          </a:xfrm>
          <a:prstGeom prst="rect">
            <a:avLst/>
          </a:prstGeom>
        </p:spPr>
        <p:txBody>
          <a:bodyPr spcFirstLastPara="1" wrap="square" lIns="91425" tIns="91425" rIns="91425" bIns="91425" anchor="b" anchorCtr="0">
            <a:noAutofit/>
          </a:bodyPr>
          <a:lstStyle/>
          <a:p>
            <a:pPr>
              <a:lnSpc>
                <a:spcPct val="114000"/>
              </a:lnSpc>
            </a:pPr>
            <a: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GOD’S</a:t>
            </a:r>
            <a:b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br>
            <a: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IMAGE</a:t>
            </a:r>
            <a:r>
              <a:rPr lang="en-US" sz="2800" spc="-50" dirty="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 </a:t>
            </a:r>
            <a:r>
              <a:rPr lang="en-US"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IN</a:t>
            </a:r>
            <a:r>
              <a:rPr lang="en-US" sz="2800" spc="-50" dirty="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
            </a:r>
            <a:br>
              <a:rPr lang="en-US" sz="2800" spc="-50" dirty="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br>
            <a:r>
              <a:rPr lang="en" sz="2800" spc="-50" dirty="0" smtClean="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rPr>
              <a:t>HUMANITY</a:t>
            </a:r>
            <a:endParaRPr sz="2800" spc="-50" dirty="0">
              <a:solidFill>
                <a:srgbClr val="FFC000"/>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
        <p:nvSpPr>
          <p:cNvPr id="199" name="Google Shape;199;p25"/>
          <p:cNvSpPr/>
          <p:nvPr/>
        </p:nvSpPr>
        <p:spPr>
          <a:xfrm>
            <a:off x="6675120" y="1645920"/>
            <a:ext cx="2286000" cy="2286000"/>
          </a:xfrm>
          <a:prstGeom prst="ellipse">
            <a:avLst/>
          </a:prstGeom>
          <a:solidFill>
            <a:srgbClr val="C00000">
              <a:alpha val="15000"/>
            </a:srgbClr>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None/>
            </a:pPr>
            <a:r>
              <a:rPr lang="en" sz="2800" b="1" dirty="0" smtClean="0">
                <a:solidFill>
                  <a:srgbClr val="FF0000"/>
                </a:solidFill>
                <a:effectLst>
                  <a:outerShdw blurRad="38100" dist="38100" dir="2700000" algn="tl">
                    <a:srgbClr val="000000">
                      <a:alpha val="43137"/>
                    </a:srgbClr>
                  </a:outerShdw>
                </a:effectLst>
                <a:latin typeface="Montserrat"/>
                <a:ea typeface="Montserrat"/>
                <a:cs typeface="Montserrat"/>
                <a:sym typeface="Montserrat"/>
              </a:rPr>
              <a:t>BODY</a:t>
            </a:r>
          </a:p>
          <a:p>
            <a:pPr lvl="0" algn="ctr"/>
            <a:r>
              <a:rPr lang="en-US" sz="1500" b="1" i="1" dirty="0" smtClean="0">
                <a:solidFill>
                  <a:srgbClr val="FF0000"/>
                </a:solidFill>
                <a:effectLst>
                  <a:outerShdw blurRad="38100" dist="38100" dir="2700000" algn="tl">
                    <a:srgbClr val="000000">
                      <a:alpha val="43137"/>
                    </a:srgbClr>
                  </a:outerShdw>
                </a:effectLst>
                <a:latin typeface="Montserrat"/>
                <a:ea typeface="Montserrat"/>
                <a:cs typeface="Montserrat"/>
                <a:sym typeface="Montserrat"/>
              </a:rPr>
              <a:t>Basar </a:t>
            </a:r>
            <a:r>
              <a:rPr lang="he-IL" sz="1500" b="1" i="1" dirty="0">
                <a:solidFill>
                  <a:srgbClr val="FF0000"/>
                </a:solidFill>
                <a:effectLst>
                  <a:outerShdw blurRad="38100" dist="38100" dir="2700000" algn="tl">
                    <a:srgbClr val="000000">
                      <a:alpha val="43137"/>
                    </a:srgbClr>
                  </a:outerShdw>
                </a:effectLst>
                <a:latin typeface="Montserrat"/>
                <a:ea typeface="Montserrat"/>
                <a:cs typeface="Montserrat"/>
                <a:sym typeface="Montserrat"/>
              </a:rPr>
              <a:t>בָּשָׂרַ</a:t>
            </a:r>
            <a:r>
              <a:rPr lang="he-IL" sz="1500" b="1" i="1" dirty="0" smtClean="0">
                <a:solidFill>
                  <a:srgbClr val="FF0000"/>
                </a:solidFill>
                <a:effectLst>
                  <a:outerShdw blurRad="38100" dist="38100" dir="2700000" algn="tl">
                    <a:srgbClr val="000000">
                      <a:alpha val="43137"/>
                    </a:srgbClr>
                  </a:outerShdw>
                </a:effectLst>
                <a:latin typeface="Montserrat"/>
                <a:ea typeface="Montserrat"/>
                <a:cs typeface="Montserrat"/>
                <a:sym typeface="Montserrat"/>
              </a:rPr>
              <a:t>)</a:t>
            </a:r>
            <a:r>
              <a:rPr lang="en-US" sz="1500" b="1" i="1" dirty="0" smtClean="0">
                <a:solidFill>
                  <a:srgbClr val="FF0000"/>
                </a:solidFill>
                <a:effectLst>
                  <a:outerShdw blurRad="38100" dist="38100" dir="2700000" algn="tl">
                    <a:srgbClr val="000000">
                      <a:alpha val="43137"/>
                    </a:srgbClr>
                  </a:outerShdw>
                </a:effectLst>
                <a:latin typeface="Montserrat"/>
                <a:ea typeface="Montserrat"/>
                <a:cs typeface="Montserrat"/>
                <a:sym typeface="Montserrat"/>
              </a:rPr>
              <a:t>)</a:t>
            </a:r>
          </a:p>
          <a:p>
            <a:pPr marL="0" lvl="0" indent="0" algn="ctr" rtl="0">
              <a:spcBef>
                <a:spcPts val="0"/>
              </a:spcBef>
              <a:spcAft>
                <a:spcPts val="600"/>
              </a:spcAft>
              <a:buNone/>
            </a:pPr>
            <a:r>
              <a:rPr lang="en-US" sz="1800" b="1" i="1" dirty="0" smtClean="0">
                <a:solidFill>
                  <a:srgbClr val="FF0000"/>
                </a:solidFill>
                <a:effectLst>
                  <a:outerShdw blurRad="38100" dist="38100" dir="2700000" algn="tl">
                    <a:srgbClr val="000000">
                      <a:alpha val="43137"/>
                    </a:srgbClr>
                  </a:outerShdw>
                </a:effectLst>
                <a:latin typeface="Montserrat"/>
                <a:ea typeface="Montserrat"/>
                <a:cs typeface="Montserrat"/>
                <a:sym typeface="Montserrat"/>
              </a:rPr>
              <a:t>S</a:t>
            </a:r>
            <a:r>
              <a:rPr lang="en" sz="1800" b="1" i="1" dirty="0" smtClean="0">
                <a:solidFill>
                  <a:srgbClr val="FF0000"/>
                </a:solidFill>
                <a:effectLst>
                  <a:outerShdw blurRad="38100" dist="38100" dir="2700000" algn="tl">
                    <a:srgbClr val="000000">
                      <a:alpha val="43137"/>
                    </a:srgbClr>
                  </a:outerShdw>
                </a:effectLst>
                <a:latin typeface="Montserrat"/>
                <a:ea typeface="Montserrat"/>
                <a:cs typeface="Montserrat"/>
                <a:sym typeface="Montserrat"/>
              </a:rPr>
              <a:t>oma</a:t>
            </a:r>
          </a:p>
          <a:p>
            <a:pPr marL="0" lvl="0" indent="0" algn="ctr" rtl="0">
              <a:spcBef>
                <a:spcPts val="0"/>
              </a:spcBef>
              <a:buNone/>
            </a:pPr>
            <a:r>
              <a:rPr lang="en" sz="2000" b="1" dirty="0" smtClean="0">
                <a:solidFill>
                  <a:srgbClr val="FF0000"/>
                </a:solidFill>
                <a:effectLst>
                  <a:outerShdw blurRad="38100" dist="38100" dir="2700000" algn="tl">
                    <a:srgbClr val="000000">
                      <a:alpha val="43137"/>
                    </a:srgbClr>
                  </a:outerShdw>
                </a:effectLst>
                <a:latin typeface="Montserrat"/>
                <a:ea typeface="Montserrat"/>
                <a:cs typeface="Montserrat"/>
                <a:sym typeface="Montserrat"/>
              </a:rPr>
              <a:t>Activity</a:t>
            </a:r>
          </a:p>
        </p:txBody>
      </p:sp>
      <p:sp>
        <p:nvSpPr>
          <p:cNvPr id="201" name="Google Shape;201;p25"/>
          <p:cNvSpPr/>
          <p:nvPr/>
        </p:nvSpPr>
        <p:spPr>
          <a:xfrm>
            <a:off x="4754880" y="1645920"/>
            <a:ext cx="2286000" cy="2286000"/>
          </a:xfrm>
          <a:prstGeom prst="ellipse">
            <a:avLst/>
          </a:prstGeom>
          <a:solidFill>
            <a:srgbClr val="00B0F0">
              <a:alpha val="300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buNone/>
            </a:pPr>
            <a:r>
              <a:rPr lang="en" sz="2800" b="1" dirty="0" smtClean="0">
                <a:solidFill>
                  <a:srgbClr val="00B0F0"/>
                </a:solidFill>
                <a:effectLst>
                  <a:outerShdw blurRad="38100" dist="38100" dir="2700000" algn="tl">
                    <a:srgbClr val="000000">
                      <a:alpha val="43137"/>
                    </a:srgbClr>
                  </a:outerShdw>
                </a:effectLst>
                <a:latin typeface="Montserrat"/>
                <a:ea typeface="Montserrat"/>
                <a:cs typeface="Montserrat"/>
                <a:sym typeface="Montserrat"/>
              </a:rPr>
              <a:t>SOUL</a:t>
            </a:r>
          </a:p>
          <a:p>
            <a:pPr lvl="0" algn="ctr"/>
            <a:r>
              <a:rPr lang="en-US" sz="1500" b="1" i="1" dirty="0" smtClean="0">
                <a:solidFill>
                  <a:srgbClr val="00B0F0"/>
                </a:solidFill>
                <a:effectLst>
                  <a:outerShdw blurRad="38100" dist="38100" dir="2700000" algn="tl">
                    <a:srgbClr val="000000">
                      <a:alpha val="43137"/>
                    </a:srgbClr>
                  </a:outerShdw>
                </a:effectLst>
                <a:latin typeface="Montserrat"/>
                <a:ea typeface="Montserrat"/>
                <a:cs typeface="Montserrat"/>
                <a:sym typeface="Montserrat"/>
              </a:rPr>
              <a:t>Nephesh (</a:t>
            </a:r>
            <a:r>
              <a:rPr lang="he-IL" sz="1500" b="1" i="1" dirty="0">
                <a:solidFill>
                  <a:srgbClr val="00B0F0"/>
                </a:solidFill>
                <a:effectLst>
                  <a:outerShdw blurRad="38100" dist="38100" dir="2700000" algn="tl">
                    <a:srgbClr val="000000">
                      <a:alpha val="43137"/>
                    </a:srgbClr>
                  </a:outerShdw>
                </a:effectLst>
                <a:latin typeface="Montserrat"/>
                <a:ea typeface="Montserrat"/>
                <a:cs typeface="Montserrat"/>
                <a:sym typeface="Montserrat"/>
              </a:rPr>
              <a:t>נֶפֶשׁ</a:t>
            </a:r>
            <a:r>
              <a:rPr lang="en-US" sz="1500" b="1" i="1" dirty="0" smtClean="0">
                <a:solidFill>
                  <a:srgbClr val="00B0F0"/>
                </a:solidFill>
                <a:effectLst>
                  <a:outerShdw blurRad="38100" dist="38100" dir="2700000" algn="tl">
                    <a:srgbClr val="000000">
                      <a:alpha val="43137"/>
                    </a:srgbClr>
                  </a:outerShdw>
                </a:effectLst>
                <a:latin typeface="Montserrat"/>
                <a:ea typeface="Montserrat"/>
                <a:cs typeface="Montserrat"/>
                <a:sym typeface="Montserrat"/>
              </a:rPr>
              <a:t>)</a:t>
            </a:r>
          </a:p>
          <a:p>
            <a:pPr marL="0" lvl="0" indent="0" algn="ctr" rtl="0">
              <a:spcBef>
                <a:spcPts val="0"/>
              </a:spcBef>
              <a:spcAft>
                <a:spcPts val="600"/>
              </a:spcAft>
              <a:buNone/>
            </a:pPr>
            <a:r>
              <a:rPr lang="en-US" sz="1800" b="1" i="1" dirty="0" smtClean="0">
                <a:solidFill>
                  <a:srgbClr val="00B0F0"/>
                </a:solidFill>
                <a:effectLst>
                  <a:outerShdw blurRad="38100" dist="38100" dir="2700000" algn="tl">
                    <a:srgbClr val="000000">
                      <a:alpha val="43137"/>
                    </a:srgbClr>
                  </a:outerShdw>
                </a:effectLst>
                <a:latin typeface="Montserrat"/>
                <a:ea typeface="Montserrat"/>
                <a:cs typeface="Montserrat"/>
                <a:sym typeface="Montserrat"/>
              </a:rPr>
              <a:t>P</a:t>
            </a:r>
            <a:r>
              <a:rPr lang="en" sz="1800" b="1" i="1" dirty="0" smtClean="0">
                <a:solidFill>
                  <a:srgbClr val="00B0F0"/>
                </a:solidFill>
                <a:effectLst>
                  <a:outerShdw blurRad="38100" dist="38100" dir="2700000" algn="tl">
                    <a:srgbClr val="000000">
                      <a:alpha val="43137"/>
                    </a:srgbClr>
                  </a:outerShdw>
                </a:effectLst>
                <a:latin typeface="Montserrat"/>
                <a:ea typeface="Montserrat"/>
                <a:cs typeface="Montserrat"/>
                <a:sym typeface="Montserrat"/>
              </a:rPr>
              <a:t>syche</a:t>
            </a:r>
            <a:endParaRPr lang="en" sz="1800" b="1" dirty="0" smtClean="0">
              <a:solidFill>
                <a:srgbClr val="00B0F0"/>
              </a:solidFill>
              <a:effectLst>
                <a:outerShdw blurRad="38100" dist="38100" dir="2700000" algn="tl">
                  <a:srgbClr val="000000">
                    <a:alpha val="43137"/>
                  </a:srgbClr>
                </a:outerShdw>
              </a:effectLst>
              <a:latin typeface="Montserrat"/>
              <a:ea typeface="Montserrat"/>
              <a:cs typeface="Montserrat"/>
              <a:sym typeface="Montserrat"/>
            </a:endParaRPr>
          </a:p>
          <a:p>
            <a:pPr marL="0" lvl="0" indent="0" algn="ctr" rtl="0">
              <a:spcBef>
                <a:spcPts val="0"/>
              </a:spcBef>
              <a:buNone/>
            </a:pPr>
            <a:r>
              <a:rPr lang="en" sz="2000" b="1" dirty="0" smtClean="0">
                <a:solidFill>
                  <a:srgbClr val="00B0F0"/>
                </a:solidFill>
                <a:effectLst>
                  <a:outerShdw blurRad="38100" dist="38100" dir="2700000" algn="tl">
                    <a:srgbClr val="000000">
                      <a:alpha val="43137"/>
                    </a:srgbClr>
                  </a:outerShdw>
                </a:effectLst>
                <a:latin typeface="Montserrat"/>
                <a:ea typeface="Montserrat"/>
                <a:cs typeface="Montserrat"/>
                <a:sym typeface="Montserrat"/>
              </a:rPr>
              <a:t>Identity</a:t>
            </a:r>
            <a:endParaRPr sz="1800" b="1" dirty="0">
              <a:solidFill>
                <a:srgbClr val="00B0F0"/>
              </a:solidFill>
              <a:effectLst>
                <a:outerShdw blurRad="38100" dist="38100" dir="2700000" algn="tl">
                  <a:srgbClr val="000000">
                    <a:alpha val="43137"/>
                  </a:srgbClr>
                </a:outerShdw>
              </a:effectLst>
              <a:latin typeface="Montserrat"/>
              <a:ea typeface="Montserrat"/>
              <a:cs typeface="Montserrat"/>
              <a:sym typeface="Montserrat"/>
            </a:endParaRPr>
          </a:p>
        </p:txBody>
      </p:sp>
      <p:sp>
        <p:nvSpPr>
          <p:cNvPr id="206" name="Google Shape;206;p25"/>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11" name="Google Shape;198;p25"/>
          <p:cNvSpPr txBox="1">
            <a:spLocks/>
          </p:cNvSpPr>
          <p:nvPr/>
        </p:nvSpPr>
        <p:spPr>
          <a:xfrm>
            <a:off x="3790725" y="4305302"/>
            <a:ext cx="4343400" cy="5396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pPr algn="ctr"/>
            <a:r>
              <a:rPr lang="en-US" dirty="0" smtClean="0">
                <a:solidFill>
                  <a:schemeClr val="bg1"/>
                </a:solidFill>
              </a:rPr>
              <a:t>OUR TRIPARTITE NATURE</a:t>
            </a:r>
            <a:endParaRPr lang="en-US" dirty="0">
              <a:solidFill>
                <a:schemeClr val="bg1"/>
              </a:solidFill>
            </a:endParaRPr>
          </a:p>
        </p:txBody>
      </p:sp>
      <p:grpSp>
        <p:nvGrpSpPr>
          <p:cNvPr id="13" name="Google Shape;1245;p51"/>
          <p:cNvGrpSpPr/>
          <p:nvPr/>
        </p:nvGrpSpPr>
        <p:grpSpPr>
          <a:xfrm flipH="1">
            <a:off x="365760" y="2133599"/>
            <a:ext cx="914400" cy="1097280"/>
            <a:chOff x="2554206" y="1011105"/>
            <a:chExt cx="613055" cy="720187"/>
          </a:xfrm>
        </p:grpSpPr>
        <p:sp>
          <p:nvSpPr>
            <p:cNvPr id="14" name="Google Shape;1246;p51"/>
            <p:cNvSpPr/>
            <p:nvPr/>
          </p:nvSpPr>
          <p:spPr>
            <a:xfrm flipH="1">
              <a:off x="2721847" y="1011105"/>
              <a:ext cx="445414" cy="388012"/>
            </a:xfrm>
            <a:custGeom>
              <a:avLst/>
              <a:gdLst/>
              <a:ahLst/>
              <a:cxnLst/>
              <a:rect l="l" t="t" r="r" b="b"/>
              <a:pathLst>
                <a:path w="885" h="771" extrusionOk="0">
                  <a:moveTo>
                    <a:pt x="708" y="363"/>
                  </a:moveTo>
                  <a:cubicBezTo>
                    <a:pt x="699" y="358"/>
                    <a:pt x="687" y="357"/>
                    <a:pt x="677" y="361"/>
                  </a:cubicBezTo>
                  <a:cubicBezTo>
                    <a:pt x="662" y="366"/>
                    <a:pt x="649" y="378"/>
                    <a:pt x="640" y="395"/>
                  </a:cubicBezTo>
                  <a:cubicBezTo>
                    <a:pt x="630" y="411"/>
                    <a:pt x="626" y="429"/>
                    <a:pt x="629" y="444"/>
                  </a:cubicBezTo>
                  <a:cubicBezTo>
                    <a:pt x="631" y="455"/>
                    <a:pt x="637" y="464"/>
                    <a:pt x="646" y="470"/>
                  </a:cubicBezTo>
                  <a:cubicBezTo>
                    <a:pt x="655" y="475"/>
                    <a:pt x="667" y="476"/>
                    <a:pt x="677" y="471"/>
                  </a:cubicBezTo>
                  <a:cubicBezTo>
                    <a:pt x="551" y="690"/>
                    <a:pt x="551" y="690"/>
                    <a:pt x="551" y="690"/>
                  </a:cubicBezTo>
                  <a:cubicBezTo>
                    <a:pt x="548" y="696"/>
                    <a:pt x="542" y="699"/>
                    <a:pt x="536" y="699"/>
                  </a:cubicBezTo>
                  <a:cubicBezTo>
                    <a:pt x="365" y="699"/>
                    <a:pt x="365" y="699"/>
                    <a:pt x="365" y="699"/>
                  </a:cubicBezTo>
                  <a:cubicBezTo>
                    <a:pt x="362" y="700"/>
                    <a:pt x="359" y="703"/>
                    <a:pt x="359" y="706"/>
                  </a:cubicBezTo>
                  <a:cubicBezTo>
                    <a:pt x="358" y="713"/>
                    <a:pt x="358" y="720"/>
                    <a:pt x="365" y="724"/>
                  </a:cubicBezTo>
                  <a:cubicBezTo>
                    <a:pt x="368" y="726"/>
                    <a:pt x="372" y="728"/>
                    <a:pt x="376" y="730"/>
                  </a:cubicBezTo>
                  <a:cubicBezTo>
                    <a:pt x="387" y="737"/>
                    <a:pt x="388" y="751"/>
                    <a:pt x="378" y="759"/>
                  </a:cubicBezTo>
                  <a:cubicBezTo>
                    <a:pt x="368" y="767"/>
                    <a:pt x="354" y="771"/>
                    <a:pt x="341" y="770"/>
                  </a:cubicBezTo>
                  <a:cubicBezTo>
                    <a:pt x="328" y="771"/>
                    <a:pt x="314" y="768"/>
                    <a:pt x="304" y="759"/>
                  </a:cubicBezTo>
                  <a:cubicBezTo>
                    <a:pt x="294" y="751"/>
                    <a:pt x="295" y="737"/>
                    <a:pt x="306" y="730"/>
                  </a:cubicBezTo>
                  <a:cubicBezTo>
                    <a:pt x="310" y="728"/>
                    <a:pt x="314" y="726"/>
                    <a:pt x="317" y="724"/>
                  </a:cubicBezTo>
                  <a:cubicBezTo>
                    <a:pt x="323" y="720"/>
                    <a:pt x="323" y="713"/>
                    <a:pt x="323" y="706"/>
                  </a:cubicBezTo>
                  <a:cubicBezTo>
                    <a:pt x="323" y="703"/>
                    <a:pt x="320" y="700"/>
                    <a:pt x="317" y="699"/>
                  </a:cubicBezTo>
                  <a:cubicBezTo>
                    <a:pt x="115" y="699"/>
                    <a:pt x="115" y="699"/>
                    <a:pt x="115" y="699"/>
                  </a:cubicBezTo>
                  <a:cubicBezTo>
                    <a:pt x="112" y="699"/>
                    <a:pt x="109" y="697"/>
                    <a:pt x="108" y="694"/>
                  </a:cubicBezTo>
                  <a:cubicBezTo>
                    <a:pt x="108" y="694"/>
                    <a:pt x="108" y="694"/>
                    <a:pt x="108" y="694"/>
                  </a:cubicBezTo>
                  <a:cubicBezTo>
                    <a:pt x="58" y="592"/>
                    <a:pt x="0" y="246"/>
                    <a:pt x="247" y="121"/>
                  </a:cubicBezTo>
                  <a:cubicBezTo>
                    <a:pt x="487" y="0"/>
                    <a:pt x="726" y="23"/>
                    <a:pt x="852" y="89"/>
                  </a:cubicBezTo>
                  <a:cubicBezTo>
                    <a:pt x="862" y="94"/>
                    <a:pt x="871" y="99"/>
                    <a:pt x="879" y="104"/>
                  </a:cubicBezTo>
                  <a:cubicBezTo>
                    <a:pt x="883" y="107"/>
                    <a:pt x="885" y="112"/>
                    <a:pt x="882" y="116"/>
                  </a:cubicBezTo>
                  <a:cubicBezTo>
                    <a:pt x="725" y="389"/>
                    <a:pt x="725" y="389"/>
                    <a:pt x="725" y="389"/>
                  </a:cubicBezTo>
                  <a:cubicBezTo>
                    <a:pt x="723" y="378"/>
                    <a:pt x="717" y="368"/>
                    <a:pt x="708" y="36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247;p51"/>
            <p:cNvSpPr/>
            <p:nvPr/>
          </p:nvSpPr>
          <p:spPr>
            <a:xfrm flipH="1">
              <a:off x="2554206" y="1072424"/>
              <a:ext cx="329184" cy="568718"/>
            </a:xfrm>
            <a:custGeom>
              <a:avLst/>
              <a:gdLst/>
              <a:ahLst/>
              <a:cxnLst/>
              <a:rect l="l" t="t" r="r" b="b"/>
              <a:pathLst>
                <a:path w="654" h="1130" extrusionOk="0">
                  <a:moveTo>
                    <a:pt x="208" y="896"/>
                  </a:moveTo>
                  <a:cubicBezTo>
                    <a:pt x="217" y="891"/>
                    <a:pt x="224" y="882"/>
                    <a:pt x="225" y="871"/>
                  </a:cubicBezTo>
                  <a:cubicBezTo>
                    <a:pt x="228" y="856"/>
                    <a:pt x="224" y="838"/>
                    <a:pt x="214" y="822"/>
                  </a:cubicBezTo>
                  <a:cubicBezTo>
                    <a:pt x="205" y="805"/>
                    <a:pt x="192" y="793"/>
                    <a:pt x="177" y="787"/>
                  </a:cubicBezTo>
                  <a:cubicBezTo>
                    <a:pt x="167" y="784"/>
                    <a:pt x="156" y="784"/>
                    <a:pt x="147" y="790"/>
                  </a:cubicBezTo>
                  <a:cubicBezTo>
                    <a:pt x="137" y="795"/>
                    <a:pt x="131" y="805"/>
                    <a:pt x="130" y="816"/>
                  </a:cubicBezTo>
                  <a:cubicBezTo>
                    <a:pt x="3" y="597"/>
                    <a:pt x="3" y="597"/>
                    <a:pt x="3" y="597"/>
                  </a:cubicBezTo>
                  <a:cubicBezTo>
                    <a:pt x="0" y="591"/>
                    <a:pt x="0" y="585"/>
                    <a:pt x="3" y="579"/>
                  </a:cubicBezTo>
                  <a:cubicBezTo>
                    <a:pt x="142" y="339"/>
                    <a:pt x="142" y="339"/>
                    <a:pt x="142" y="339"/>
                  </a:cubicBezTo>
                  <a:cubicBezTo>
                    <a:pt x="142" y="336"/>
                    <a:pt x="142" y="332"/>
                    <a:pt x="139" y="330"/>
                  </a:cubicBezTo>
                  <a:cubicBezTo>
                    <a:pt x="133" y="326"/>
                    <a:pt x="127" y="323"/>
                    <a:pt x="121" y="326"/>
                  </a:cubicBezTo>
                  <a:cubicBezTo>
                    <a:pt x="117" y="328"/>
                    <a:pt x="113" y="331"/>
                    <a:pt x="110" y="333"/>
                  </a:cubicBezTo>
                  <a:cubicBezTo>
                    <a:pt x="98" y="339"/>
                    <a:pt x="85" y="333"/>
                    <a:pt x="83" y="320"/>
                  </a:cubicBezTo>
                  <a:cubicBezTo>
                    <a:pt x="81" y="307"/>
                    <a:pt x="85" y="294"/>
                    <a:pt x="92" y="282"/>
                  </a:cubicBezTo>
                  <a:cubicBezTo>
                    <a:pt x="99" y="271"/>
                    <a:pt x="108" y="260"/>
                    <a:pt x="120" y="256"/>
                  </a:cubicBezTo>
                  <a:cubicBezTo>
                    <a:pt x="132" y="251"/>
                    <a:pt x="144" y="259"/>
                    <a:pt x="144" y="272"/>
                  </a:cubicBezTo>
                  <a:cubicBezTo>
                    <a:pt x="145" y="276"/>
                    <a:pt x="144" y="281"/>
                    <a:pt x="144" y="285"/>
                  </a:cubicBezTo>
                  <a:cubicBezTo>
                    <a:pt x="145" y="293"/>
                    <a:pt x="150" y="296"/>
                    <a:pt x="157" y="299"/>
                  </a:cubicBezTo>
                  <a:cubicBezTo>
                    <a:pt x="160" y="301"/>
                    <a:pt x="163" y="299"/>
                    <a:pt x="166" y="297"/>
                  </a:cubicBezTo>
                  <a:cubicBezTo>
                    <a:pt x="334" y="6"/>
                    <a:pt x="334" y="6"/>
                    <a:pt x="334" y="6"/>
                  </a:cubicBezTo>
                  <a:cubicBezTo>
                    <a:pt x="337" y="2"/>
                    <a:pt x="343" y="0"/>
                    <a:pt x="347" y="3"/>
                  </a:cubicBezTo>
                  <a:cubicBezTo>
                    <a:pt x="480" y="102"/>
                    <a:pt x="524" y="251"/>
                    <a:pt x="535" y="353"/>
                  </a:cubicBezTo>
                  <a:cubicBezTo>
                    <a:pt x="542" y="405"/>
                    <a:pt x="507" y="442"/>
                    <a:pt x="511" y="473"/>
                  </a:cubicBezTo>
                  <a:cubicBezTo>
                    <a:pt x="518" y="532"/>
                    <a:pt x="648" y="625"/>
                    <a:pt x="651" y="690"/>
                  </a:cubicBezTo>
                  <a:cubicBezTo>
                    <a:pt x="654" y="734"/>
                    <a:pt x="565" y="752"/>
                    <a:pt x="550" y="781"/>
                  </a:cubicBezTo>
                  <a:cubicBezTo>
                    <a:pt x="543" y="794"/>
                    <a:pt x="562" y="823"/>
                    <a:pt x="560" y="841"/>
                  </a:cubicBezTo>
                  <a:cubicBezTo>
                    <a:pt x="559" y="857"/>
                    <a:pt x="515" y="874"/>
                    <a:pt x="515" y="874"/>
                  </a:cubicBezTo>
                  <a:cubicBezTo>
                    <a:pt x="515" y="874"/>
                    <a:pt x="546" y="903"/>
                    <a:pt x="548" y="916"/>
                  </a:cubicBezTo>
                  <a:cubicBezTo>
                    <a:pt x="549" y="932"/>
                    <a:pt x="520" y="957"/>
                    <a:pt x="519" y="973"/>
                  </a:cubicBezTo>
                  <a:cubicBezTo>
                    <a:pt x="519" y="989"/>
                    <a:pt x="545" y="1030"/>
                    <a:pt x="532" y="1073"/>
                  </a:cubicBezTo>
                  <a:cubicBezTo>
                    <a:pt x="515" y="1130"/>
                    <a:pt x="356" y="1091"/>
                    <a:pt x="288" y="1083"/>
                  </a:cubicBezTo>
                  <a:cubicBezTo>
                    <a:pt x="286" y="1083"/>
                    <a:pt x="283" y="1082"/>
                    <a:pt x="282" y="1079"/>
                  </a:cubicBezTo>
                  <a:cubicBezTo>
                    <a:pt x="177" y="898"/>
                    <a:pt x="177" y="898"/>
                    <a:pt x="177" y="898"/>
                  </a:cubicBezTo>
                  <a:cubicBezTo>
                    <a:pt x="188" y="902"/>
                    <a:pt x="199" y="902"/>
                    <a:pt x="208" y="896"/>
                  </a:cubicBezTo>
                  <a:close/>
                </a:path>
              </a:pathLst>
            </a:custGeom>
            <a:solidFill>
              <a:srgbClr val="FF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 name="Google Shape;1248;p51"/>
            <p:cNvSpPr/>
            <p:nvPr/>
          </p:nvSpPr>
          <p:spPr>
            <a:xfrm flipH="1">
              <a:off x="2750903" y="1372925"/>
              <a:ext cx="354381" cy="358367"/>
            </a:xfrm>
            <a:custGeom>
              <a:avLst/>
              <a:gdLst/>
              <a:ahLst/>
              <a:cxnLst/>
              <a:rect l="l" t="t" r="r" b="b"/>
              <a:pathLst>
                <a:path w="704" h="712" extrusionOk="0">
                  <a:moveTo>
                    <a:pt x="11" y="0"/>
                  </a:moveTo>
                  <a:cubicBezTo>
                    <a:pt x="170" y="0"/>
                    <a:pt x="170" y="0"/>
                    <a:pt x="170" y="0"/>
                  </a:cubicBezTo>
                  <a:cubicBezTo>
                    <a:pt x="162" y="7"/>
                    <a:pt x="157" y="17"/>
                    <a:pt x="157" y="28"/>
                  </a:cubicBezTo>
                  <a:cubicBezTo>
                    <a:pt x="157" y="38"/>
                    <a:pt x="162" y="48"/>
                    <a:pt x="170" y="55"/>
                  </a:cubicBezTo>
                  <a:cubicBezTo>
                    <a:pt x="182" y="65"/>
                    <a:pt x="199" y="70"/>
                    <a:pt x="218" y="70"/>
                  </a:cubicBezTo>
                  <a:cubicBezTo>
                    <a:pt x="237" y="70"/>
                    <a:pt x="254" y="65"/>
                    <a:pt x="267" y="55"/>
                  </a:cubicBezTo>
                  <a:cubicBezTo>
                    <a:pt x="275" y="48"/>
                    <a:pt x="280" y="38"/>
                    <a:pt x="280" y="28"/>
                  </a:cubicBezTo>
                  <a:cubicBezTo>
                    <a:pt x="280" y="17"/>
                    <a:pt x="275" y="7"/>
                    <a:pt x="266" y="0"/>
                  </a:cubicBezTo>
                  <a:cubicBezTo>
                    <a:pt x="411" y="0"/>
                    <a:pt x="411" y="0"/>
                    <a:pt x="411" y="0"/>
                  </a:cubicBezTo>
                  <a:cubicBezTo>
                    <a:pt x="417" y="0"/>
                    <a:pt x="423" y="3"/>
                    <a:pt x="426" y="9"/>
                  </a:cubicBezTo>
                  <a:cubicBezTo>
                    <a:pt x="565" y="249"/>
                    <a:pt x="565" y="249"/>
                    <a:pt x="565" y="249"/>
                  </a:cubicBezTo>
                  <a:cubicBezTo>
                    <a:pt x="568" y="251"/>
                    <a:pt x="571" y="253"/>
                    <a:pt x="575" y="251"/>
                  </a:cubicBezTo>
                  <a:cubicBezTo>
                    <a:pt x="581" y="248"/>
                    <a:pt x="586" y="244"/>
                    <a:pt x="587" y="237"/>
                  </a:cubicBezTo>
                  <a:cubicBezTo>
                    <a:pt x="587" y="233"/>
                    <a:pt x="587" y="228"/>
                    <a:pt x="587" y="224"/>
                  </a:cubicBezTo>
                  <a:cubicBezTo>
                    <a:pt x="587" y="211"/>
                    <a:pt x="599" y="203"/>
                    <a:pt x="611" y="208"/>
                  </a:cubicBezTo>
                  <a:cubicBezTo>
                    <a:pt x="623" y="212"/>
                    <a:pt x="633" y="223"/>
                    <a:pt x="639" y="234"/>
                  </a:cubicBezTo>
                  <a:cubicBezTo>
                    <a:pt x="646" y="245"/>
                    <a:pt x="650" y="259"/>
                    <a:pt x="648" y="272"/>
                  </a:cubicBezTo>
                  <a:cubicBezTo>
                    <a:pt x="646" y="285"/>
                    <a:pt x="633" y="290"/>
                    <a:pt x="622" y="284"/>
                  </a:cubicBezTo>
                  <a:cubicBezTo>
                    <a:pt x="618" y="282"/>
                    <a:pt x="614" y="280"/>
                    <a:pt x="611" y="278"/>
                  </a:cubicBezTo>
                  <a:cubicBezTo>
                    <a:pt x="604" y="275"/>
                    <a:pt x="598" y="278"/>
                    <a:pt x="592" y="282"/>
                  </a:cubicBezTo>
                  <a:cubicBezTo>
                    <a:pt x="589" y="283"/>
                    <a:pt x="589" y="287"/>
                    <a:pt x="589" y="291"/>
                  </a:cubicBezTo>
                  <a:cubicBezTo>
                    <a:pt x="700" y="482"/>
                    <a:pt x="700" y="482"/>
                    <a:pt x="700" y="482"/>
                  </a:cubicBezTo>
                  <a:cubicBezTo>
                    <a:pt x="700" y="482"/>
                    <a:pt x="701" y="484"/>
                    <a:pt x="700" y="485"/>
                  </a:cubicBezTo>
                  <a:cubicBezTo>
                    <a:pt x="700" y="487"/>
                    <a:pt x="699" y="488"/>
                    <a:pt x="699" y="488"/>
                  </a:cubicBezTo>
                  <a:cubicBezTo>
                    <a:pt x="699" y="488"/>
                    <a:pt x="699" y="488"/>
                    <a:pt x="699" y="488"/>
                  </a:cubicBezTo>
                  <a:cubicBezTo>
                    <a:pt x="671" y="516"/>
                    <a:pt x="704" y="593"/>
                    <a:pt x="688" y="619"/>
                  </a:cubicBezTo>
                  <a:cubicBezTo>
                    <a:pt x="664" y="659"/>
                    <a:pt x="299" y="712"/>
                    <a:pt x="119" y="586"/>
                  </a:cubicBezTo>
                  <a:cubicBezTo>
                    <a:pt x="83" y="561"/>
                    <a:pt x="129" y="479"/>
                    <a:pt x="98" y="269"/>
                  </a:cubicBezTo>
                  <a:cubicBezTo>
                    <a:pt x="84" y="172"/>
                    <a:pt x="45" y="96"/>
                    <a:pt x="3" y="12"/>
                  </a:cubicBezTo>
                  <a:cubicBezTo>
                    <a:pt x="0" y="7"/>
                    <a:pt x="4" y="0"/>
                    <a:pt x="11"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2" name="TextBox 1"/>
          <p:cNvSpPr txBox="1"/>
          <p:nvPr/>
        </p:nvSpPr>
        <p:spPr>
          <a:xfrm>
            <a:off x="2651760" y="419103"/>
            <a:ext cx="6217920" cy="830997"/>
          </a:xfrm>
          <a:prstGeom prst="rect">
            <a:avLst/>
          </a:prstGeom>
          <a:noFill/>
        </p:spPr>
        <p:txBody>
          <a:bodyPr wrap="square" rtlCol="0">
            <a:spAutoFit/>
          </a:bodyPr>
          <a:lstStyle/>
          <a:p>
            <a:pPr algn="ctr"/>
            <a:r>
              <a:rPr lang="en-US" sz="1600" b="1" i="1" dirty="0">
                <a:solidFill>
                  <a:schemeClr val="bg1"/>
                </a:solidFill>
                <a:latin typeface="Karla" panose="020B0604020202020204" charset="0"/>
              </a:rPr>
              <a:t>Now may the God of peace himself sanctify you completely, and may your whole </a:t>
            </a:r>
            <a:r>
              <a:rPr lang="en-US" sz="1600" b="1" dirty="0">
                <a:solidFill>
                  <a:srgbClr val="4CC488"/>
                </a:solidFill>
                <a:effectLst>
                  <a:outerShdw blurRad="38100" dist="38100" dir="2700000" algn="tl">
                    <a:srgbClr val="000000">
                      <a:alpha val="43137"/>
                    </a:srgbClr>
                  </a:outerShdw>
                </a:effectLst>
                <a:latin typeface="Arial Black" panose="020B0A04020102020204" pitchFamily="34" charset="0"/>
              </a:rPr>
              <a:t>spirit</a:t>
            </a:r>
            <a:r>
              <a:rPr lang="en-US" sz="1600" b="1" i="1" dirty="0">
                <a:solidFill>
                  <a:srgbClr val="4CC488"/>
                </a:solidFill>
                <a:latin typeface="Karla" panose="020B0604020202020204" charset="0"/>
              </a:rPr>
              <a:t> </a:t>
            </a:r>
            <a:r>
              <a:rPr lang="en-US" sz="1600" b="1" i="1" dirty="0">
                <a:solidFill>
                  <a:schemeClr val="bg1"/>
                </a:solidFill>
                <a:latin typeface="Karla" panose="020B0604020202020204" charset="0"/>
              </a:rPr>
              <a:t>and </a:t>
            </a:r>
            <a:r>
              <a:rPr lang="en-US" sz="1600" b="1" dirty="0">
                <a:solidFill>
                  <a:srgbClr val="00B0F0"/>
                </a:solidFill>
                <a:effectLst>
                  <a:outerShdw blurRad="38100" dist="38100" dir="2700000" algn="tl">
                    <a:srgbClr val="000000">
                      <a:alpha val="43137"/>
                    </a:srgbClr>
                  </a:outerShdw>
                </a:effectLst>
                <a:latin typeface="Arial Black" panose="020B0A04020102020204" pitchFamily="34" charset="0"/>
              </a:rPr>
              <a:t>soul</a:t>
            </a:r>
            <a:r>
              <a:rPr lang="en-US" sz="1600" b="1" i="1" dirty="0">
                <a:solidFill>
                  <a:srgbClr val="00B0F0"/>
                </a:solidFill>
                <a:latin typeface="Karla" panose="020B0604020202020204" charset="0"/>
              </a:rPr>
              <a:t> </a:t>
            </a:r>
            <a:r>
              <a:rPr lang="en-US" sz="1600" b="1" i="1" dirty="0">
                <a:solidFill>
                  <a:schemeClr val="bg1"/>
                </a:solidFill>
                <a:latin typeface="Karla" panose="020B0604020202020204" charset="0"/>
              </a:rPr>
              <a:t>and </a:t>
            </a:r>
            <a:r>
              <a:rPr lang="en-US" sz="1600" b="1" dirty="0">
                <a:solidFill>
                  <a:srgbClr val="FF0000"/>
                </a:solidFill>
                <a:effectLst>
                  <a:outerShdw blurRad="38100" dist="38100" dir="2700000" algn="tl">
                    <a:srgbClr val="000000">
                      <a:alpha val="43137"/>
                    </a:srgbClr>
                  </a:outerShdw>
                </a:effectLst>
                <a:latin typeface="Arial Black" panose="020B0A04020102020204" pitchFamily="34" charset="0"/>
              </a:rPr>
              <a:t>body</a:t>
            </a:r>
            <a:r>
              <a:rPr lang="en-US" sz="1600" b="1" i="1" dirty="0">
                <a:solidFill>
                  <a:srgbClr val="FF0000"/>
                </a:solidFill>
                <a:latin typeface="Karla" panose="020B0604020202020204" charset="0"/>
              </a:rPr>
              <a:t> </a:t>
            </a:r>
            <a:r>
              <a:rPr lang="en-US" sz="1600" b="1" i="1" dirty="0">
                <a:solidFill>
                  <a:schemeClr val="bg1"/>
                </a:solidFill>
                <a:latin typeface="Karla" panose="020B0604020202020204" charset="0"/>
              </a:rPr>
              <a:t>be kept blameless at the coming of our Lord Jesus Christ</a:t>
            </a:r>
            <a:r>
              <a:rPr lang="en-US" sz="1600" b="1" i="1" dirty="0" smtClean="0">
                <a:solidFill>
                  <a:schemeClr val="bg1"/>
                </a:solidFill>
                <a:latin typeface="Karla" panose="020B0604020202020204" charset="0"/>
              </a:rPr>
              <a:t>.	</a:t>
            </a:r>
            <a:r>
              <a:rPr lang="en-US" b="1" dirty="0" smtClean="0">
                <a:solidFill>
                  <a:schemeClr val="bg1"/>
                </a:solidFill>
                <a:latin typeface="Karla" panose="020B0604020202020204" charset="0"/>
              </a:rPr>
              <a:t> </a:t>
            </a:r>
            <a:r>
              <a:rPr lang="en-US" b="1" dirty="0">
                <a:solidFill>
                  <a:schemeClr val="bg1"/>
                </a:solidFill>
                <a:latin typeface="Karla" panose="020B0604020202020204" charset="0"/>
              </a:rPr>
              <a:t>1 Thessalonians 5:23</a:t>
            </a:r>
          </a:p>
        </p:txBody>
      </p:sp>
      <p:sp>
        <p:nvSpPr>
          <p:cNvPr id="17" name="Google Shape;200;p25"/>
          <p:cNvSpPr/>
          <p:nvPr/>
        </p:nvSpPr>
        <p:spPr>
          <a:xfrm>
            <a:off x="2834640" y="1645920"/>
            <a:ext cx="2286000" cy="2286000"/>
          </a:xfrm>
          <a:prstGeom prst="ellipse">
            <a:avLst/>
          </a:prstGeom>
          <a:solidFill>
            <a:srgbClr val="4CC488">
              <a:alpha val="20000"/>
            </a:srgbClr>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smtClean="0">
                <a:solidFill>
                  <a:srgbClr val="4CC488"/>
                </a:solidFill>
                <a:effectLst>
                  <a:outerShdw blurRad="38100" dist="38100" dir="2700000" algn="tl">
                    <a:srgbClr val="000000">
                      <a:alpha val="43137"/>
                    </a:srgbClr>
                  </a:outerShdw>
                </a:effectLst>
                <a:latin typeface="Montserrat"/>
                <a:ea typeface="Montserrat"/>
                <a:cs typeface="Montserrat"/>
                <a:sym typeface="Montserrat"/>
              </a:rPr>
              <a:t>SPIRIT</a:t>
            </a:r>
          </a:p>
          <a:p>
            <a:pPr lvl="0" algn="ctr"/>
            <a:r>
              <a:rPr lang="en-US" sz="1500" b="1" i="1" dirty="0">
                <a:solidFill>
                  <a:srgbClr val="4CC488"/>
                </a:solidFill>
                <a:effectLst>
                  <a:outerShdw blurRad="38100" dist="38100" dir="2700000" algn="tl">
                    <a:srgbClr val="000000">
                      <a:alpha val="43137"/>
                    </a:srgbClr>
                  </a:outerShdw>
                </a:effectLst>
                <a:latin typeface="Montserrat"/>
                <a:ea typeface="Montserrat"/>
                <a:cs typeface="Montserrat"/>
                <a:sym typeface="Montserrat"/>
              </a:rPr>
              <a:t>Ruach </a:t>
            </a:r>
            <a:r>
              <a:rPr lang="he-IL" sz="1500" b="1" i="1" dirty="0" smtClean="0">
                <a:solidFill>
                  <a:srgbClr val="4CC488"/>
                </a:solidFill>
                <a:effectLst>
                  <a:outerShdw blurRad="38100" dist="38100" dir="2700000" algn="tl">
                    <a:srgbClr val="000000">
                      <a:alpha val="43137"/>
                    </a:srgbClr>
                  </a:outerShdw>
                </a:effectLst>
                <a:latin typeface="Montserrat"/>
                <a:ea typeface="Montserrat"/>
                <a:cs typeface="Montserrat"/>
                <a:sym typeface="Montserrat"/>
              </a:rPr>
              <a:t>רוּחַ)</a:t>
            </a:r>
            <a:r>
              <a:rPr lang="en-US" sz="1500" b="1" i="1" dirty="0" smtClean="0">
                <a:solidFill>
                  <a:srgbClr val="4CC488"/>
                </a:solidFill>
                <a:effectLst>
                  <a:outerShdw blurRad="38100" dist="38100" dir="2700000" algn="tl">
                    <a:srgbClr val="000000">
                      <a:alpha val="43137"/>
                    </a:srgbClr>
                  </a:outerShdw>
                </a:effectLst>
                <a:latin typeface="Montserrat"/>
                <a:ea typeface="Montserrat"/>
                <a:cs typeface="Montserrat"/>
                <a:sym typeface="Montserrat"/>
              </a:rPr>
              <a:t>)</a:t>
            </a:r>
          </a:p>
          <a:p>
            <a:pPr lvl="0" algn="ctr">
              <a:spcAft>
                <a:spcPts val="600"/>
              </a:spcAft>
            </a:pPr>
            <a:r>
              <a:rPr lang="en-US" sz="1800" b="1" i="1" dirty="0" smtClean="0">
                <a:solidFill>
                  <a:srgbClr val="4CC488"/>
                </a:solidFill>
                <a:effectLst>
                  <a:outerShdw blurRad="38100" dist="38100" dir="2700000" algn="tl">
                    <a:srgbClr val="000000">
                      <a:alpha val="43137"/>
                    </a:srgbClr>
                  </a:outerShdw>
                </a:effectLst>
                <a:latin typeface="Montserrat"/>
                <a:ea typeface="Montserrat"/>
                <a:cs typeface="Montserrat"/>
                <a:sym typeface="Montserrat"/>
              </a:rPr>
              <a:t>P</a:t>
            </a:r>
            <a:r>
              <a:rPr lang="en" sz="1800" b="1" i="1" dirty="0" smtClean="0">
                <a:solidFill>
                  <a:srgbClr val="4CC488"/>
                </a:solidFill>
                <a:effectLst>
                  <a:outerShdw blurRad="38100" dist="38100" dir="2700000" algn="tl">
                    <a:srgbClr val="000000">
                      <a:alpha val="43137"/>
                    </a:srgbClr>
                  </a:outerShdw>
                </a:effectLst>
                <a:latin typeface="Montserrat"/>
                <a:ea typeface="Montserrat"/>
                <a:cs typeface="Montserrat"/>
                <a:sym typeface="Montserrat"/>
              </a:rPr>
              <a:t>neumo</a:t>
            </a:r>
            <a:endParaRPr lang="en" sz="1800" b="1" dirty="0" smtClean="0">
              <a:solidFill>
                <a:srgbClr val="4CC488"/>
              </a:solidFill>
              <a:effectLst>
                <a:outerShdw blurRad="38100" dist="38100" dir="2700000" algn="tl">
                  <a:srgbClr val="000000">
                    <a:alpha val="43137"/>
                  </a:srgbClr>
                </a:outerShdw>
              </a:effectLst>
              <a:latin typeface="Montserrat"/>
              <a:ea typeface="Montserrat"/>
              <a:cs typeface="Montserrat"/>
              <a:sym typeface="Montserrat"/>
            </a:endParaRPr>
          </a:p>
          <a:p>
            <a:pPr marL="0" lvl="0" indent="0" algn="ctr" rtl="0">
              <a:spcBef>
                <a:spcPts val="0"/>
              </a:spcBef>
              <a:spcAft>
                <a:spcPts val="0"/>
              </a:spcAft>
              <a:buNone/>
            </a:pPr>
            <a:r>
              <a:rPr lang="en" sz="2000" b="1" dirty="0" smtClean="0">
                <a:solidFill>
                  <a:srgbClr val="4CC488"/>
                </a:solidFill>
                <a:effectLst>
                  <a:outerShdw blurRad="38100" dist="38100" dir="2700000" algn="tl">
                    <a:srgbClr val="000000">
                      <a:alpha val="43137"/>
                    </a:srgbClr>
                  </a:outerShdw>
                </a:effectLst>
                <a:latin typeface="Montserrat"/>
                <a:ea typeface="Montserrat"/>
                <a:cs typeface="Montserrat"/>
                <a:sym typeface="Montserrat"/>
              </a:rPr>
              <a:t>Agency</a:t>
            </a:r>
            <a:endParaRPr sz="2000" b="1" dirty="0">
              <a:solidFill>
                <a:srgbClr val="4CC488"/>
              </a:solidFill>
              <a:effectLst>
                <a:outerShdw blurRad="38100" dist="38100" dir="2700000" algn="tl">
                  <a:srgbClr val="000000">
                    <a:alpha val="43137"/>
                  </a:srgbClr>
                </a:outerShdw>
              </a:effectLst>
              <a:latin typeface="Montserrat"/>
              <a:ea typeface="Montserrat"/>
              <a:cs typeface="Montserrat"/>
              <a:sym typeface="Montserrat"/>
            </a:endParaRPr>
          </a:p>
        </p:txBody>
      </p:sp>
    </p:spTree>
    <p:extLst>
      <p:ext uri="{BB962C8B-B14F-4D97-AF65-F5344CB8AC3E}">
        <p14:creationId xmlns:p14="http://schemas.microsoft.com/office/powerpoint/2010/main" val="1362591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57912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NURTURE NEEDED IN ALL 3 AREAS</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223" name="Google Shape;223;p26"/>
          <p:cNvSpPr txBox="1"/>
          <p:nvPr/>
        </p:nvSpPr>
        <p:spPr>
          <a:xfrm>
            <a:off x="609600" y="1188720"/>
            <a:ext cx="2286000" cy="3505200"/>
          </a:xfrm>
          <a:prstGeom prst="rect">
            <a:avLst/>
          </a:prstGeom>
          <a:noFill/>
          <a:ln>
            <a:noFill/>
          </a:ln>
        </p:spPr>
        <p:txBody>
          <a:bodyPr spcFirstLastPara="1" wrap="square" lIns="91425" tIns="91425" rIns="91425" bIns="91425" anchor="ctr" anchorCtr="0">
            <a:noAutofit/>
          </a:bodyPr>
          <a:lstStyle/>
          <a:p>
            <a:pPr>
              <a:lnSpc>
                <a:spcPct val="115000"/>
              </a:lnSpc>
            </a:pPr>
            <a:r>
              <a:rPr lang="en-US" sz="2000" b="1" cap="all" dirty="0" smtClean="0">
                <a:solidFill>
                  <a:srgbClr val="4CC488"/>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spiritual</a:t>
            </a:r>
            <a:endParaRPr lang="en-US" sz="1800" b="1" cap="all" dirty="0" smtClean="0">
              <a:solidFill>
                <a:srgbClr val="4CC488"/>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endParaRPr>
          </a:p>
          <a:p>
            <a:pPr lvl="0" indent="-228600">
              <a:lnSpc>
                <a:spcPct val="115000"/>
              </a:lnSpc>
              <a:buClr>
                <a:srgbClr val="339966"/>
              </a:buClr>
              <a:buFont typeface="+mj-lt"/>
              <a:buAutoNum type="arabicPeriod"/>
            </a:pPr>
            <a:r>
              <a:rPr lang="en-US" sz="1800" i="1" dirty="0" smtClean="0">
                <a:solidFill>
                  <a:srgbClr val="339966"/>
                </a:solidFill>
                <a:effectLst>
                  <a:outerShdw blurRad="38100" dist="38100" dir="2700000" algn="tl">
                    <a:srgbClr val="000000">
                      <a:alpha val="43137"/>
                    </a:srgbClr>
                  </a:outerShdw>
                </a:effectLst>
                <a:latin typeface="Karla" panose="020B0604020202020204" charset="0"/>
                <a:ea typeface="Montserrat"/>
                <a:cs typeface="Montserrat"/>
                <a:sym typeface="Montserrat"/>
              </a:rPr>
              <a:t>Air</a:t>
            </a:r>
            <a:r>
              <a:rPr lang="en-US" sz="1800" i="1" dirty="0" smtClean="0">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 Faith, life, gifts and grace, visions and dreams</a:t>
            </a:r>
          </a:p>
          <a:p>
            <a:pPr indent="-228600">
              <a:lnSpc>
                <a:spcPct val="115000"/>
              </a:lnSpc>
              <a:buClr>
                <a:srgbClr val="339966"/>
              </a:buClr>
              <a:buFont typeface="+mj-lt"/>
              <a:buAutoNum type="arabicPeriod"/>
            </a:pPr>
            <a:r>
              <a:rPr lang="en-US" sz="1800" i="1" dirty="0" smtClean="0">
                <a:solidFill>
                  <a:srgbClr val="339966"/>
                </a:solidFill>
                <a:effectLst>
                  <a:outerShdw blurRad="38100" dist="38100" dir="2700000" algn="tl">
                    <a:srgbClr val="000000">
                      <a:alpha val="43137"/>
                    </a:srgbClr>
                  </a:outerShdw>
                </a:effectLst>
                <a:latin typeface="Karla" panose="020B0604020202020204" charset="0"/>
                <a:ea typeface="Montserrat"/>
                <a:cs typeface="Montserrat"/>
                <a:sym typeface="Montserrat"/>
              </a:rPr>
              <a:t>Water</a:t>
            </a:r>
            <a:r>
              <a:rPr lang="en-US" sz="1800" i="1" dirty="0" smtClean="0">
                <a:solidFill>
                  <a:srgbClr val="339966"/>
                </a:solidFill>
                <a:latin typeface="Karla" panose="020B0604020202020204" charset="0"/>
                <a:ea typeface="Montserrat"/>
                <a:cs typeface="Montserrat"/>
                <a:sym typeface="Montserrat"/>
              </a:rPr>
              <a:t> </a:t>
            </a:r>
            <a:r>
              <a:rPr lang="en-US" sz="1800" i="1" dirty="0">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Love, comfort, meaning</a:t>
            </a:r>
          </a:p>
          <a:p>
            <a:pPr indent="-228600">
              <a:lnSpc>
                <a:spcPct val="115000"/>
              </a:lnSpc>
              <a:buClr>
                <a:srgbClr val="339966"/>
              </a:buClr>
              <a:buFont typeface="+mj-lt"/>
              <a:buAutoNum type="arabicPeriod"/>
            </a:pPr>
            <a:r>
              <a:rPr lang="en-US" sz="1800" i="1" dirty="0" smtClean="0">
                <a:solidFill>
                  <a:srgbClr val="339966"/>
                </a:solidFill>
                <a:effectLst>
                  <a:outerShdw blurRad="38100" dist="38100" dir="2700000" algn="tl">
                    <a:srgbClr val="000000">
                      <a:alpha val="43137"/>
                    </a:srgbClr>
                  </a:outerShdw>
                </a:effectLst>
                <a:latin typeface="Karla" panose="020B0604020202020204" charset="0"/>
                <a:ea typeface="Montserrat"/>
                <a:cs typeface="Montserrat"/>
                <a:sym typeface="Montserrat"/>
              </a:rPr>
              <a:t>Food</a:t>
            </a:r>
            <a:r>
              <a:rPr lang="en-US" sz="1800" i="1" dirty="0" smtClean="0">
                <a:solidFill>
                  <a:srgbClr val="339966"/>
                </a:solidFill>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 Hope</a:t>
            </a:r>
            <a:r>
              <a:rPr lang="en-US" sz="1800" i="1" dirty="0">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Word of God, </a:t>
            </a:r>
            <a:r>
              <a:rPr lang="en-US" sz="1800" i="1" dirty="0">
                <a:latin typeface="Karla" panose="020B0604020202020204" charset="0"/>
                <a:ea typeface="Montserrat"/>
                <a:cs typeface="Montserrat"/>
                <a:sym typeface="Montserrat"/>
              </a:rPr>
              <a:t>discernment,</a:t>
            </a:r>
          </a:p>
          <a:p>
            <a:pPr>
              <a:lnSpc>
                <a:spcPct val="115000"/>
              </a:lnSpc>
              <a:buClr>
                <a:srgbClr val="339966"/>
              </a:buClr>
            </a:pPr>
            <a:r>
              <a:rPr lang="en-US" sz="1800" i="1" dirty="0" smtClean="0">
                <a:latin typeface="Karla" panose="020B0604020202020204" charset="0"/>
                <a:ea typeface="Montserrat"/>
                <a:cs typeface="Montserrat"/>
                <a:sym typeface="Montserrat"/>
              </a:rPr>
              <a:t>guidance, revelation </a:t>
            </a:r>
          </a:p>
        </p:txBody>
      </p:sp>
      <p:sp>
        <p:nvSpPr>
          <p:cNvPr id="5" name="Google Shape;223;p26"/>
          <p:cNvSpPr txBox="1"/>
          <p:nvPr/>
        </p:nvSpPr>
        <p:spPr>
          <a:xfrm>
            <a:off x="2844800" y="1188720"/>
            <a:ext cx="2286000" cy="3505200"/>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b="1" cap="all" dirty="0" smtClean="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Personal</a:t>
            </a:r>
            <a:endParaRPr lang="en-US" sz="1800" b="1" cap="all"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endParaRPr>
          </a:p>
          <a:p>
            <a:pPr lvl="0" indent="-228600">
              <a:lnSpc>
                <a:spcPct val="115000"/>
              </a:lnSpc>
              <a:buClr>
                <a:srgbClr val="009ED6"/>
              </a:buClr>
              <a:buFont typeface="+mj-lt"/>
              <a:buAutoNum type="arabicPeriod"/>
            </a:pPr>
            <a:r>
              <a:rPr lang="en-US" sz="1800" i="1" dirty="0" smtClean="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Air</a:t>
            </a:r>
            <a:r>
              <a:rPr lang="en-US" sz="1800" i="1" dirty="0" smtClean="0">
                <a:solidFill>
                  <a:srgbClr val="00B0F0"/>
                </a:solidFill>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 Identity, affirmation, family, honor, respect</a:t>
            </a:r>
          </a:p>
          <a:p>
            <a:pPr lvl="0" indent="-228600">
              <a:lnSpc>
                <a:spcPct val="115000"/>
              </a:lnSpc>
              <a:buClr>
                <a:srgbClr val="009ED6"/>
              </a:buClr>
              <a:buFont typeface="+mj-lt"/>
              <a:buAutoNum type="arabicPeriod"/>
            </a:pPr>
            <a:r>
              <a:rPr lang="en-US" sz="1800" i="1" dirty="0" smtClean="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Water</a:t>
            </a:r>
            <a:r>
              <a:rPr lang="en-US" sz="1800" i="1" dirty="0" smtClean="0">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 Place in society, community</a:t>
            </a:r>
            <a:endParaRPr lang="en-US" sz="1800" i="1" dirty="0">
              <a:latin typeface="Karla" panose="020B0604020202020204" charset="0"/>
              <a:ea typeface="Montserrat"/>
              <a:cs typeface="Montserrat"/>
              <a:sym typeface="Montserrat"/>
            </a:endParaRPr>
          </a:p>
          <a:p>
            <a:pPr indent="-228600">
              <a:lnSpc>
                <a:spcPct val="115000"/>
              </a:lnSpc>
              <a:buClr>
                <a:srgbClr val="009ED6"/>
              </a:buClr>
              <a:buFont typeface="+mj-lt"/>
              <a:buAutoNum type="arabicPeriod"/>
            </a:pPr>
            <a:r>
              <a:rPr lang="en-US" sz="1800" i="1" dirty="0" smtClean="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Food </a:t>
            </a:r>
            <a:r>
              <a:rPr lang="en-US" sz="1800" i="1" dirty="0" smtClean="0">
                <a:latin typeface="Karla" panose="020B0604020202020204" charset="0"/>
                <a:ea typeface="Montserrat"/>
                <a:cs typeface="Montserrat"/>
                <a:sym typeface="Montserrat"/>
              </a:rPr>
              <a:t>– Purpose, help, teamwork, </a:t>
            </a:r>
            <a:r>
              <a:rPr lang="en-US" sz="1800" i="1" dirty="0">
                <a:latin typeface="Karla" panose="020B0604020202020204" charset="0"/>
                <a:ea typeface="Montserrat"/>
                <a:cs typeface="Montserrat"/>
                <a:sym typeface="Montserrat"/>
              </a:rPr>
              <a:t>humility, </a:t>
            </a:r>
            <a:r>
              <a:rPr lang="en-US" sz="1800" i="1" dirty="0" smtClean="0">
                <a:latin typeface="Karla" panose="020B0604020202020204" charset="0"/>
                <a:ea typeface="Montserrat"/>
                <a:cs typeface="Montserrat"/>
                <a:sym typeface="Montserrat"/>
              </a:rPr>
              <a:t>wisdom</a:t>
            </a:r>
            <a:endParaRPr lang="en-US" sz="1800" i="1" dirty="0">
              <a:latin typeface="Karla" panose="020B0604020202020204" charset="0"/>
              <a:ea typeface="Montserrat"/>
              <a:cs typeface="Montserrat"/>
              <a:sym typeface="Montserrat"/>
            </a:endParaRPr>
          </a:p>
        </p:txBody>
      </p:sp>
      <p:sp>
        <p:nvSpPr>
          <p:cNvPr id="6" name="Google Shape;223;p26"/>
          <p:cNvSpPr txBox="1"/>
          <p:nvPr/>
        </p:nvSpPr>
        <p:spPr>
          <a:xfrm>
            <a:off x="5105400" y="1188720"/>
            <a:ext cx="2286000" cy="3505200"/>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b="1" cap="all" dirty="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physical </a:t>
            </a:r>
            <a:endParaRPr lang="en-US" sz="1800" b="1" cap="all"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endParaRPr>
          </a:p>
          <a:p>
            <a:pPr lvl="0" indent="-228600">
              <a:lnSpc>
                <a:spcPct val="115000"/>
              </a:lnSpc>
              <a:buClr>
                <a:srgbClr val="C00000"/>
              </a:buClr>
              <a:buFont typeface="+mj-lt"/>
              <a:buAutoNum type="arabicPeriod"/>
            </a:pPr>
            <a:r>
              <a:rPr lang="en-US" sz="1800"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Air</a:t>
            </a:r>
            <a:r>
              <a:rPr lang="en-US" sz="1800" i="1" dirty="0" smtClean="0">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 Ventilation, O2, waste removal </a:t>
            </a:r>
            <a:endParaRPr lang="en-US" sz="1800" i="1" dirty="0">
              <a:latin typeface="Karla" panose="020B0604020202020204" charset="0"/>
              <a:ea typeface="Montserrat"/>
              <a:cs typeface="Montserrat"/>
              <a:sym typeface="Montserrat"/>
            </a:endParaRPr>
          </a:p>
          <a:p>
            <a:pPr lvl="0" indent="-228600">
              <a:lnSpc>
                <a:spcPct val="115000"/>
              </a:lnSpc>
              <a:buClr>
                <a:srgbClr val="C00000"/>
              </a:buClr>
              <a:buFont typeface="+mj-lt"/>
              <a:buAutoNum type="arabicPeriod"/>
            </a:pPr>
            <a:r>
              <a:rPr lang="en-US" sz="1800"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Water</a:t>
            </a:r>
            <a:r>
              <a:rPr lang="en-US" sz="1800" i="1" dirty="0" smtClean="0">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 Hydration, cleansing, plant and animal life</a:t>
            </a:r>
            <a:endParaRPr lang="en-US" sz="1800" i="1" dirty="0">
              <a:latin typeface="Karla" panose="020B0604020202020204" charset="0"/>
              <a:ea typeface="Montserrat"/>
              <a:cs typeface="Montserrat"/>
              <a:sym typeface="Montserrat"/>
            </a:endParaRPr>
          </a:p>
          <a:p>
            <a:pPr lvl="0" indent="-228600">
              <a:lnSpc>
                <a:spcPct val="115000"/>
              </a:lnSpc>
              <a:buClr>
                <a:srgbClr val="C00000"/>
              </a:buClr>
              <a:buFont typeface="+mj-lt"/>
              <a:buAutoNum type="arabicPeriod"/>
            </a:pPr>
            <a:r>
              <a:rPr lang="en-US" sz="1800"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Food</a:t>
            </a:r>
            <a:r>
              <a:rPr lang="en-US" sz="1800" i="1" dirty="0" smtClean="0">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latin typeface="Karla" panose="020B0604020202020204" charset="0"/>
                <a:ea typeface="Montserrat"/>
                <a:cs typeface="Montserrat"/>
                <a:sym typeface="Montserrat"/>
              </a:rPr>
              <a:t>– Energy, growth, activity, reproduction</a:t>
            </a:r>
            <a:endParaRPr lang="en-US" sz="1800" i="1" dirty="0">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2279067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647695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Trust in the </a:t>
            </a:r>
            <a:r>
              <a:rPr lang="en-US" cap="small" dirty="0"/>
              <a:t>Lord</a:t>
            </a:r>
            <a:r>
              <a:rPr lang="en-US" dirty="0"/>
              <a:t> with all your heart</a:t>
            </a:r>
            <a:r>
              <a:rPr lang="en-US" dirty="0" smtClean="0"/>
              <a:t>, and </a:t>
            </a:r>
            <a:r>
              <a:rPr lang="en-US" dirty="0"/>
              <a:t>do not lean on your own </a:t>
            </a:r>
            <a:r>
              <a:rPr lang="en-US" dirty="0" smtClean="0"/>
              <a:t>understanding.</a:t>
            </a:r>
          </a:p>
          <a:p>
            <a:pPr marL="0" lvl="0" indent="0">
              <a:spcBef>
                <a:spcPts val="0"/>
              </a:spcBef>
              <a:spcAft>
                <a:spcPts val="1800"/>
              </a:spcAft>
              <a:buNone/>
            </a:pPr>
            <a:r>
              <a:rPr lang="en-US" dirty="0" smtClean="0"/>
              <a:t>In </a:t>
            </a:r>
            <a:r>
              <a:rPr lang="en-US" dirty="0"/>
              <a:t>all your ways acknowledge him</a:t>
            </a:r>
            <a:r>
              <a:rPr lang="en-US" dirty="0" smtClean="0"/>
              <a:t>, and </a:t>
            </a:r>
            <a:r>
              <a:rPr lang="en-US" dirty="0"/>
              <a:t>he will make straight your </a:t>
            </a:r>
            <a:r>
              <a:rPr lang="en-US" dirty="0" smtClean="0"/>
              <a:t>paths.</a:t>
            </a:r>
          </a:p>
          <a:p>
            <a:pPr marL="0" lvl="0" indent="0">
              <a:spcBef>
                <a:spcPts val="0"/>
              </a:spcBef>
              <a:spcAft>
                <a:spcPts val="1800"/>
              </a:spcAft>
              <a:buNone/>
            </a:pPr>
            <a:r>
              <a:rPr lang="en-US" sz="1800" dirty="0"/>
              <a:t>	</a:t>
            </a:r>
            <a:r>
              <a:rPr lang="en-US" sz="1800" dirty="0" smtClean="0"/>
              <a:t>		Proverbs </a:t>
            </a:r>
            <a:r>
              <a:rPr lang="en-US" sz="1800" dirty="0"/>
              <a:t>3:5-6</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3864448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647695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smtClean="0"/>
              <a:t>If </a:t>
            </a:r>
            <a:r>
              <a:rPr lang="en-US" dirty="0"/>
              <a:t>any of you lacks wisdom, let him ask God, who gives generously to all without reproach, and it will be given </a:t>
            </a:r>
            <a:r>
              <a:rPr lang="en-US" dirty="0" smtClean="0"/>
              <a:t>him.</a:t>
            </a:r>
          </a:p>
          <a:p>
            <a:pPr marL="0" lvl="0" indent="0">
              <a:spcBef>
                <a:spcPts val="0"/>
              </a:spcBef>
              <a:buNone/>
            </a:pPr>
            <a:endParaRPr lang="en-US" dirty="0" smtClean="0"/>
          </a:p>
          <a:p>
            <a:pPr marL="0" lvl="0" indent="0">
              <a:spcBef>
                <a:spcPts val="0"/>
              </a:spcBef>
              <a:spcAft>
                <a:spcPts val="1800"/>
              </a:spcAft>
              <a:buNone/>
            </a:pPr>
            <a:r>
              <a:rPr lang="en-US" sz="1800" dirty="0"/>
              <a:t>	</a:t>
            </a:r>
            <a:r>
              <a:rPr lang="en-US" sz="1800" dirty="0" smtClean="0"/>
              <a:t>		</a:t>
            </a:r>
            <a:r>
              <a:rPr lang="en-US" sz="1800" dirty="0"/>
              <a:t>	</a:t>
            </a:r>
            <a:r>
              <a:rPr lang="en-US" sz="1800" dirty="0" smtClean="0"/>
              <a:t>	James 1:5</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784237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34" y="122853"/>
            <a:ext cx="3811788" cy="53949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298" y="135553"/>
            <a:ext cx="4396344" cy="5394960"/>
          </a:xfrm>
          <a:prstGeom prst="rect">
            <a:avLst/>
          </a:prstGeom>
        </p:spPr>
      </p:pic>
      <p:sp>
        <p:nvSpPr>
          <p:cNvPr id="6" name="TextBox 5"/>
          <p:cNvSpPr txBox="1"/>
          <p:nvPr/>
        </p:nvSpPr>
        <p:spPr>
          <a:xfrm rot="18880502">
            <a:off x="1557621" y="2702617"/>
            <a:ext cx="5516255" cy="400110"/>
          </a:xfrm>
          <a:prstGeom prst="rect">
            <a:avLst/>
          </a:prstGeom>
          <a:solidFill>
            <a:schemeClr val="bg1">
              <a:alpha val="10000"/>
            </a:schemeClr>
          </a:solidFill>
          <a:ln>
            <a:solidFill>
              <a:srgbClr val="FFFFFF">
                <a:alpha val="10000"/>
              </a:srgbClr>
            </a:solidFill>
          </a:ln>
          <a:effectLst>
            <a:glow rad="355600">
              <a:schemeClr val="bg1">
                <a:alpha val="87000"/>
              </a:schemeClr>
            </a:glow>
            <a:outerShdw dist="50800" sx="1000" sy="1000" algn="ctr" rotWithShape="0">
              <a:srgbClr val="000000"/>
            </a:outerShdw>
          </a:effectLst>
        </p:spPr>
        <p:txBody>
          <a:bodyPr wrap="none" rtlCol="0">
            <a:spAutoFit/>
          </a:bodyPr>
          <a:lstStyle/>
          <a:p>
            <a:pPr algn="ctr"/>
            <a:r>
              <a:rPr lang="en-US" sz="2000" b="1" i="1" dirty="0" smtClean="0">
                <a:solidFill>
                  <a:srgbClr val="0070C0"/>
                </a:solidFill>
                <a:effectLst>
                  <a:outerShdw blurRad="38100" dist="38100" dir="2700000" algn="tl">
                    <a:srgbClr val="000000">
                      <a:alpha val="43137"/>
                    </a:srgbClr>
                  </a:outerShdw>
                </a:effectLst>
                <a:latin typeface="Montserrat" panose="020B0604020202020204" charset="0"/>
                <a:cs typeface="Montserrat" panose="020B0604020202020204" charset="0"/>
              </a:rPr>
              <a:t>Salvation Here Now and for All Eternity!</a:t>
            </a:r>
            <a:endParaRPr lang="en-US" sz="2000" b="1" i="1" dirty="0">
              <a:solidFill>
                <a:srgbClr val="0070C0"/>
              </a:solidFill>
              <a:effectLst>
                <a:outerShdw blurRad="38100" dist="38100" dir="2700000" algn="tl">
                  <a:srgbClr val="000000">
                    <a:alpha val="43137"/>
                  </a:srgbClr>
                </a:outerShdw>
              </a:effectLst>
              <a:latin typeface="Montserrat" panose="020B0604020202020204" charset="0"/>
              <a:cs typeface="Montserrat" panose="020B0604020202020204" charset="0"/>
            </a:endParaRPr>
          </a:p>
        </p:txBody>
      </p:sp>
    </p:spTree>
    <p:extLst>
      <p:ext uri="{BB962C8B-B14F-4D97-AF65-F5344CB8AC3E}">
        <p14:creationId xmlns:p14="http://schemas.microsoft.com/office/powerpoint/2010/main" val="1382397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10"/>
        <p:cNvGrpSpPr/>
        <p:nvPr/>
      </p:nvGrpSpPr>
      <p:grpSpPr>
        <a:xfrm>
          <a:off x="0" y="0"/>
          <a:ext cx="0" cy="0"/>
          <a:chOff x="0" y="0"/>
          <a:chExt cx="0" cy="0"/>
        </a:xfrm>
      </p:grpSpPr>
      <p:sp>
        <p:nvSpPr>
          <p:cNvPr id="113" name="Google Shape;113;p17"/>
          <p:cNvSpPr txBox="1">
            <a:spLocks noGrp="1"/>
          </p:cNvSpPr>
          <p:nvPr>
            <p:ph type="sldNum" idx="4294967295"/>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dirty="0"/>
          </a:p>
        </p:txBody>
      </p:sp>
      <p:sp>
        <p:nvSpPr>
          <p:cNvPr id="5" name="Google Shape;436;p40"/>
          <p:cNvSpPr txBox="1">
            <a:spLocks/>
          </p:cNvSpPr>
          <p:nvPr/>
        </p:nvSpPr>
        <p:spPr>
          <a:xfrm>
            <a:off x="640080" y="1463040"/>
            <a:ext cx="3522300" cy="3322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9pPr>
          </a:lstStyle>
          <a:p>
            <a:r>
              <a:rPr lang="en-US" sz="7200" dirty="0">
                <a:solidFill>
                  <a:srgbClr val="0070C0"/>
                </a:solidFill>
                <a:effectLst>
                  <a:outerShdw blurRad="38100" dist="38100" dir="2700000" algn="tl">
                    <a:srgbClr val="000000">
                      <a:alpha val="43137"/>
                    </a:srgbClr>
                  </a:outerShdw>
                </a:effectLst>
              </a:rPr>
              <a:t>3</a:t>
            </a:r>
            <a:r>
              <a:rPr lang="en-US" sz="7200" dirty="0" smtClean="0">
                <a:solidFill>
                  <a:srgbClr val="0070C0"/>
                </a:solidFill>
                <a:effectLst>
                  <a:outerShdw blurRad="38100" dist="38100" dir="2700000" algn="tl">
                    <a:srgbClr val="000000">
                      <a:alpha val="43137"/>
                    </a:srgbClr>
                  </a:outerShdw>
                </a:effectLst>
              </a:rPr>
              <a:t>.</a:t>
            </a:r>
            <a:r>
              <a:rPr lang="en-US" dirty="0" smtClean="0">
                <a:solidFill>
                  <a:srgbClr val="0070C0"/>
                </a:solidFill>
                <a:effectLst>
                  <a:outerShdw blurRad="38100" dist="38100" dir="2700000" algn="tl">
                    <a:srgbClr val="000000">
                      <a:alpha val="43137"/>
                    </a:srgbClr>
                  </a:outerShdw>
                </a:effectLst>
              </a:rPr>
              <a:t/>
            </a:r>
            <a:br>
              <a:rPr lang="en-US" dirty="0" smtClean="0">
                <a:solidFill>
                  <a:srgbClr val="0070C0"/>
                </a:solidFill>
                <a:effectLst>
                  <a:outerShdw blurRad="38100" dist="38100" dir="2700000" algn="tl">
                    <a:srgbClr val="000000">
                      <a:alpha val="43137"/>
                    </a:srgbClr>
                  </a:outerShdw>
                </a:effectLst>
              </a:rPr>
            </a:br>
            <a:r>
              <a:rPr lang="en-US" sz="3600" dirty="0" smtClean="0">
                <a:solidFill>
                  <a:srgbClr val="0070C0"/>
                </a:solidFill>
                <a:effectLst>
                  <a:outerShdw blurRad="38100" dist="38100" dir="2700000" algn="tl">
                    <a:srgbClr val="000000">
                      <a:alpha val="43137"/>
                    </a:srgbClr>
                  </a:outerShdw>
                </a:effectLst>
              </a:rPr>
              <a:t>WHERE?</a:t>
            </a:r>
            <a:endParaRPr lang="en-US" sz="3600" dirty="0">
              <a:solidFill>
                <a:srgbClr val="0070C0"/>
              </a:solidFill>
              <a:effectLst>
                <a:outerShdw blurRad="38100" dist="38100" dir="2700000" algn="tl">
                  <a:srgbClr val="000000">
                    <a:alpha val="43137"/>
                  </a:srgbClr>
                </a:outerShdw>
              </a:effectLst>
            </a:endParaRPr>
          </a:p>
        </p:txBody>
      </p:sp>
      <p:sp>
        <p:nvSpPr>
          <p:cNvPr id="7" name="Google Shape;437;p40"/>
          <p:cNvSpPr txBox="1">
            <a:spLocks noGrp="1"/>
          </p:cNvSpPr>
          <p:nvPr>
            <p:ph type="subTitle" idx="1"/>
          </p:nvPr>
        </p:nvSpPr>
        <p:spPr>
          <a:xfrm>
            <a:off x="5105400" y="3162300"/>
            <a:ext cx="3352800" cy="1714660"/>
          </a:xfrm>
          <a:prstGeom prst="rect">
            <a:avLst/>
          </a:prstGeom>
        </p:spPr>
        <p:txBody>
          <a:bodyPr spcFirstLastPara="1" wrap="square" lIns="91425" tIns="91425" rIns="91425" bIns="91425" anchor="b" anchorCtr="0">
            <a:noAutofit/>
          </a:bodyPr>
          <a:lstStyle/>
          <a:p>
            <a:pPr marL="0" lvl="0" indent="0"/>
            <a:r>
              <a:rPr lang="en-US" sz="2000" dirty="0"/>
              <a:t>Behold, you delight in truth in </a:t>
            </a:r>
            <a:r>
              <a:rPr lang="en-US" sz="2000" b="1" dirty="0">
                <a:effectLst>
                  <a:outerShdw blurRad="38100" dist="38100" dir="2700000" algn="tl">
                    <a:srgbClr val="000000">
                      <a:alpha val="43137"/>
                    </a:srgbClr>
                  </a:outerShdw>
                </a:effectLst>
              </a:rPr>
              <a:t>the inward being</a:t>
            </a:r>
            <a:r>
              <a:rPr lang="en-US" sz="2000" dirty="0"/>
              <a:t>, and you teach me wisdom in </a:t>
            </a:r>
            <a:r>
              <a:rPr lang="en-US" sz="2000" b="1" dirty="0">
                <a:effectLst>
                  <a:outerShdw blurRad="38100" dist="38100" dir="2700000" algn="tl">
                    <a:srgbClr val="000000">
                      <a:alpha val="43137"/>
                    </a:srgbClr>
                  </a:outerShdw>
                </a:effectLst>
              </a:rPr>
              <a:t>the secret heart</a:t>
            </a:r>
            <a:r>
              <a:rPr lang="en-US" sz="2000" dirty="0" smtClean="0"/>
              <a:t>.</a:t>
            </a:r>
          </a:p>
          <a:p>
            <a:pPr marL="0" lvl="0" indent="0">
              <a:spcBef>
                <a:spcPts val="600"/>
              </a:spcBef>
            </a:pPr>
            <a:r>
              <a:rPr lang="en-US" dirty="0"/>
              <a:t>Psalm 51:6</a:t>
            </a:r>
          </a:p>
        </p:txBody>
      </p:sp>
    </p:spTree>
    <p:extLst>
      <p:ext uri="{BB962C8B-B14F-4D97-AF65-F5344CB8AC3E}">
        <p14:creationId xmlns:p14="http://schemas.microsoft.com/office/powerpoint/2010/main" val="2630540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6400800" cy="455000"/>
          </a:xfrm>
          <a:prstGeom prst="rect">
            <a:avLst/>
          </a:prstGeom>
        </p:spPr>
        <p:txBody>
          <a:bodyPr spcFirstLastPara="1" wrap="square" lIns="91425" tIns="91425" rIns="91425" bIns="91425" anchor="b" anchorCtr="0">
            <a:noAutofit/>
          </a:bodyPr>
          <a:lstStyle/>
          <a:p>
            <a:pPr lvl="0"/>
            <a:r>
              <a:rPr lang="en" dirty="0" smtClean="0"/>
              <a:t/>
            </a:r>
            <a:br>
              <a:rPr lang="en" dirty="0" smtClean="0"/>
            </a:br>
            <a:r>
              <a:rPr lang="en" dirty="0" smtClean="0"/>
              <a:t>WHERE ARE </a:t>
            </a:r>
            <a:r>
              <a:rPr lang="en" dirty="0" smtClean="0">
                <a:solidFill>
                  <a:srgbClr val="009ED6"/>
                </a:solidFill>
                <a:effectLst>
                  <a:outerShdw blurRad="38100" dist="38100" dir="2700000" algn="tl">
                    <a:srgbClr val="000000">
                      <a:alpha val="43137"/>
                    </a:srgbClr>
                  </a:outerShdw>
                </a:effectLst>
              </a:rPr>
              <a:t>WE</a:t>
            </a:r>
            <a:r>
              <a:rPr lang="en" dirty="0" smtClean="0">
                <a:solidFill>
                  <a:srgbClr val="00B050"/>
                </a:solidFill>
                <a:effectLst>
                  <a:outerShdw blurRad="38100" dist="38100" dir="2700000" algn="tl">
                    <a:srgbClr val="000000">
                      <a:alpha val="43137"/>
                    </a:srgbClr>
                  </a:outerShdw>
                </a:effectLst>
              </a:rPr>
              <a:t> </a:t>
            </a:r>
            <a:r>
              <a:rPr lang="en" dirty="0" smtClean="0"/>
              <a:t>AND </a:t>
            </a:r>
            <a:r>
              <a:rPr lang="en" dirty="0" smtClean="0">
                <a:solidFill>
                  <a:srgbClr val="FFC000"/>
                </a:solidFill>
                <a:effectLst>
                  <a:outerShdw blurRad="38100" dist="38100" dir="2700000" algn="tl">
                    <a:srgbClr val="000000">
                      <a:alpha val="43137"/>
                    </a:srgbClr>
                  </a:outerShdw>
                </a:effectLst>
              </a:rPr>
              <a:t>GOD</a:t>
            </a:r>
            <a:r>
              <a:rPr lang="en" dirty="0" smtClean="0"/>
              <a:t>?</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223" name="Google Shape;223;p26"/>
          <p:cNvSpPr txBox="1"/>
          <p:nvPr/>
        </p:nvSpPr>
        <p:spPr>
          <a:xfrm>
            <a:off x="609600" y="1333500"/>
            <a:ext cx="6629400" cy="3505200"/>
          </a:xfrm>
          <a:prstGeom prst="rect">
            <a:avLst/>
          </a:prstGeom>
          <a:noFill/>
          <a:ln>
            <a:noFill/>
          </a:ln>
        </p:spPr>
        <p:txBody>
          <a:bodyPr spcFirstLastPara="1" wrap="square" lIns="91425" tIns="91425" rIns="91425" bIns="91425" anchor="t" anchorCtr="0">
            <a:noAutofit/>
          </a:bodyPr>
          <a:lstStyle/>
          <a:p>
            <a:pPr>
              <a:lnSpc>
                <a:spcPct val="115000"/>
              </a:lnSpc>
              <a:spcAft>
                <a:spcPts val="600"/>
              </a:spcAft>
            </a:pP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The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God who made the world and everything in it, being </a:t>
            </a:r>
            <a:r>
              <a:rPr lang="en-US" sz="1800" b="1" i="1" cap="small"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Lord</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 of heaven and earth, does not live in temples made by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man</a:t>
            </a:r>
            <a:r>
              <a:rPr lang="en-US" sz="1800" i="1" dirty="0" smtClean="0">
                <a:solidFill>
                  <a:srgbClr val="666666"/>
                </a:solidFill>
                <a:latin typeface="Karla" panose="020B0604020202020204" charset="0"/>
                <a:ea typeface="Montserrat"/>
                <a:cs typeface="Montserrat"/>
                <a:sym typeface="Montserrat"/>
              </a:rPr>
              <a:t>, nor </a:t>
            </a:r>
            <a:r>
              <a:rPr lang="en-US" sz="1800" i="1" dirty="0">
                <a:solidFill>
                  <a:srgbClr val="666666"/>
                </a:solidFill>
                <a:latin typeface="Karla" panose="020B0604020202020204" charset="0"/>
                <a:ea typeface="Montserrat"/>
                <a:cs typeface="Montserrat"/>
                <a:sym typeface="Montserrat"/>
              </a:rPr>
              <a:t>is he served by human hands, as though he needed anything, since he himself gives to all mankind </a:t>
            </a:r>
            <a:r>
              <a:rPr lang="en-US" sz="1800" i="1" dirty="0" smtClean="0">
                <a:solidFill>
                  <a:srgbClr val="666666"/>
                </a:solidFill>
                <a:latin typeface="Karla" panose="020B0604020202020204" charset="0"/>
                <a:ea typeface="Montserrat"/>
                <a:cs typeface="Montserrat"/>
                <a:sym typeface="Montserrat"/>
              </a:rPr>
              <a:t>life, </a:t>
            </a:r>
            <a:r>
              <a:rPr lang="en-US" sz="1800" i="1" dirty="0">
                <a:solidFill>
                  <a:srgbClr val="666666"/>
                </a:solidFill>
                <a:latin typeface="Karla" panose="020B0604020202020204" charset="0"/>
                <a:ea typeface="Montserrat"/>
                <a:cs typeface="Montserrat"/>
                <a:sym typeface="Montserrat"/>
              </a:rPr>
              <a:t>and </a:t>
            </a:r>
            <a:r>
              <a:rPr lang="en-US" sz="1800" i="1" dirty="0" smtClean="0">
                <a:solidFill>
                  <a:srgbClr val="666666"/>
                </a:solidFill>
                <a:latin typeface="Karla" panose="020B0604020202020204" charset="0"/>
                <a:ea typeface="Montserrat"/>
                <a:cs typeface="Montserrat"/>
                <a:sym typeface="Montserrat"/>
              </a:rPr>
              <a:t>breath, </a:t>
            </a:r>
            <a:r>
              <a:rPr lang="en-US" sz="1800" i="1" dirty="0">
                <a:solidFill>
                  <a:srgbClr val="666666"/>
                </a:solidFill>
                <a:latin typeface="Karla" panose="020B0604020202020204" charset="0"/>
                <a:ea typeface="Montserrat"/>
                <a:cs typeface="Montserrat"/>
                <a:sym typeface="Montserrat"/>
              </a:rPr>
              <a:t>and everything. </a:t>
            </a:r>
            <a:endParaRPr lang="en-US" sz="1800" i="1" dirty="0" smtClean="0">
              <a:solidFill>
                <a:srgbClr val="666666"/>
              </a:solidFill>
              <a:latin typeface="Karla" panose="020B0604020202020204" charset="0"/>
              <a:ea typeface="Montserrat"/>
              <a:cs typeface="Montserrat"/>
              <a:sym typeface="Montserrat"/>
            </a:endParaRPr>
          </a:p>
          <a:p>
            <a:pPr>
              <a:lnSpc>
                <a:spcPct val="115000"/>
              </a:lnSpc>
              <a:spcAft>
                <a:spcPts val="600"/>
              </a:spcAft>
            </a:pPr>
            <a:r>
              <a:rPr lang="en-US" sz="1800" b="1" i="1" dirty="0">
                <a:solidFill>
                  <a:srgbClr val="009ED6"/>
                </a:solidFill>
                <a:effectLst>
                  <a:outerShdw blurRad="38100" dist="38100" dir="2700000" algn="tl">
                    <a:srgbClr val="000000">
                      <a:alpha val="43137"/>
                    </a:srgbClr>
                  </a:outerShdw>
                </a:effectLst>
                <a:latin typeface="Karla" panose="020B0604020202020204" charset="0"/>
                <a:ea typeface="Montserrat"/>
                <a:cs typeface="Montserrat"/>
                <a:sym typeface="Montserrat"/>
              </a:rPr>
              <a:t>And he made from one man every nation of mankind to live on all the face of the earth</a:t>
            </a:r>
            <a:r>
              <a:rPr lang="en-US" sz="1800" i="1" dirty="0">
                <a:solidFill>
                  <a:srgbClr val="666666"/>
                </a:solidFill>
                <a:latin typeface="Karla" panose="020B0604020202020204" charset="0"/>
                <a:ea typeface="Montserrat"/>
                <a:cs typeface="Montserrat"/>
                <a:sym typeface="Montserrat"/>
              </a:rPr>
              <a:t>, having determined allotted periods and the boundaries of their dwelling place, </a:t>
            </a:r>
            <a:r>
              <a:rPr lang="en-US" sz="1800" b="1" i="1" dirty="0">
                <a:solidFill>
                  <a:srgbClr val="009ED6"/>
                </a:solidFill>
                <a:effectLst>
                  <a:outerShdw blurRad="38100" dist="38100" dir="2700000" algn="tl">
                    <a:srgbClr val="000000">
                      <a:alpha val="43137"/>
                    </a:srgbClr>
                  </a:outerShdw>
                </a:effectLst>
                <a:latin typeface="Karla" panose="020B0604020202020204" charset="0"/>
                <a:ea typeface="Montserrat"/>
                <a:cs typeface="Montserrat"/>
                <a:sym typeface="Montserrat"/>
              </a:rPr>
              <a:t>that they should seek God, and perhaps feel their way toward him and find him.</a:t>
            </a:r>
          </a:p>
          <a:p>
            <a:pPr>
              <a:lnSpc>
                <a:spcPct val="115000"/>
              </a:lnSpc>
              <a:spcAft>
                <a:spcPts val="1800"/>
              </a:spcAft>
            </a:pP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Yet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he is actually not far from each one of us,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for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i</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n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him we live and move and have our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being</a:t>
            </a:r>
            <a:r>
              <a:rPr lang="en-US" sz="1800" b="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a:t>
            </a:r>
            <a:r>
              <a:rPr lang="en-US" sz="1800" dirty="0" smtClean="0">
                <a:solidFill>
                  <a:srgbClr val="FFC000"/>
                </a:solidFill>
                <a:latin typeface="Karla" panose="020B0604020202020204" charset="0"/>
                <a:ea typeface="Montserrat"/>
                <a:cs typeface="Montserrat"/>
                <a:sym typeface="Montserrat"/>
              </a:rPr>
              <a:t>	</a:t>
            </a:r>
            <a:r>
              <a:rPr lang="en-US" sz="1800" dirty="0" smtClean="0">
                <a:latin typeface="Karla" panose="020B0604020202020204" charset="0"/>
                <a:ea typeface="Montserrat"/>
                <a:cs typeface="Montserrat"/>
                <a:sym typeface="Montserrat"/>
              </a:rPr>
              <a:t>	</a:t>
            </a:r>
            <a:r>
              <a:rPr lang="en-US" sz="2400" baseline="-20000" dirty="0" smtClean="0">
                <a:solidFill>
                  <a:srgbClr val="666666"/>
                </a:solidFill>
                <a:latin typeface="Karla" panose="020B0604020202020204" charset="0"/>
                <a:ea typeface="Montserrat"/>
                <a:cs typeface="Montserrat"/>
                <a:sym typeface="Montserrat"/>
              </a:rPr>
              <a:t>Acts 17:24-28</a:t>
            </a:r>
            <a:endParaRPr lang="en-US" sz="2400" i="1" baseline="-20000" dirty="0" smtClean="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1531731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6" y="548640"/>
            <a:ext cx="5719865" cy="4480560"/>
          </a:xfrm>
          <a:prstGeom prst="rect">
            <a:avLst/>
          </a:prstGeom>
        </p:spPr>
      </p:pic>
      <p:sp>
        <p:nvSpPr>
          <p:cNvPr id="223" name="Google Shape;223;p26"/>
          <p:cNvSpPr txBox="1"/>
          <p:nvPr/>
        </p:nvSpPr>
        <p:spPr>
          <a:xfrm>
            <a:off x="914400" y="548640"/>
            <a:ext cx="5724144" cy="4480560"/>
          </a:xfrm>
          <a:prstGeom prst="rect">
            <a:avLst/>
          </a:prstGeom>
          <a:blipFill>
            <a:blip r:embed="rId4"/>
            <a:stretch>
              <a:fillRect/>
            </a:stretch>
          </a:blipFill>
          <a:ln>
            <a:noFill/>
          </a:ln>
        </p:spPr>
        <p:txBody>
          <a:bodyPr spcFirstLastPara="1" wrap="square" lIns="91425" tIns="91425" rIns="91425" bIns="91425" anchor="ctr" anchorCtr="0">
            <a:noAutofit/>
          </a:bodyPr>
          <a:lstStyle/>
          <a:p>
            <a:pPr lvl="0">
              <a:lnSpc>
                <a:spcPct val="115000"/>
              </a:lnSpc>
              <a:spcAft>
                <a:spcPts val="600"/>
              </a:spcAft>
            </a:pPr>
            <a:endParaRPr lang="en-US" sz="1800" b="1" i="1" dirty="0" smtClean="0">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28748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23"/>
                                        </p:tgtEl>
                                      </p:cBhvr>
                                    </p:animEffect>
                                    <p:set>
                                      <p:cBhvr>
                                        <p:cTn id="7" dur="1" fill="hold">
                                          <p:stCondLst>
                                            <p:cond delay="1999"/>
                                          </p:stCondLst>
                                        </p:cTn>
                                        <p:tgtEl>
                                          <p:spTgt spid="2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682720"/>
            <a:ext cx="4143375" cy="2695363"/>
          </a:xfrm>
          <a:prstGeom prst="rect">
            <a:avLst/>
          </a:prstGeom>
          <a:noFill/>
          <a:ln>
            <a:noFill/>
          </a:ln>
          <a:effectLst/>
          <a:extLst/>
        </p:spPr>
      </p:pic>
      <p:sp>
        <p:nvSpPr>
          <p:cNvPr id="6" name="Google Shape;247;p32"/>
          <p:cNvSpPr/>
          <p:nvPr/>
        </p:nvSpPr>
        <p:spPr>
          <a:xfrm>
            <a:off x="1295400" y="743010"/>
            <a:ext cx="1295400" cy="2343090"/>
          </a:xfrm>
          <a:prstGeom prst="rect">
            <a:avLst/>
          </a:prstGeom>
          <a:noFill/>
          <a:ln>
            <a:noFill/>
          </a:ln>
        </p:spPr>
        <p:txBody>
          <a:bodyPr spcFirstLastPara="1" wrap="square" lIns="91425" tIns="91425" rIns="91425" bIns="91425" anchor="ctr" anchorCtr="0">
            <a:noAutofit/>
          </a:bodyPr>
          <a:lstStyle/>
          <a:p>
            <a:pPr marL="0" marR="0" algn="ctr">
              <a:spcBef>
                <a:spcPts val="0"/>
              </a:spcBef>
              <a:spcAft>
                <a:spcPts val="0"/>
              </a:spcAft>
            </a:pPr>
            <a:r>
              <a:rPr lang="en-US" sz="1200" dirty="0">
                <a:solidFill>
                  <a:srgbClr val="000000"/>
                </a:solidFill>
                <a:effectLst/>
                <a:latin typeface="Karla" panose="020B0604020202020204" charset="0"/>
                <a:ea typeface="Montserrat"/>
                <a:cs typeface="Karla" panose="020B0604020202020204" charset="0"/>
              </a:rPr>
              <a:t>Flow of stress or unresolved conflict</a:t>
            </a:r>
            <a:endParaRPr lang="en-US" sz="1200" dirty="0">
              <a:effectLst/>
              <a:latin typeface="Karla" panose="020B0604020202020204" charset="0"/>
              <a:ea typeface="Times New Roman"/>
              <a:cs typeface="Karla" panose="020B0604020202020204" charset="0"/>
            </a:endParaRPr>
          </a:p>
          <a:p>
            <a:pPr marL="0" marR="0" algn="ctr">
              <a:spcBef>
                <a:spcPts val="0"/>
              </a:spcBef>
              <a:spcAft>
                <a:spcPts val="0"/>
              </a:spcAft>
            </a:pPr>
            <a:r>
              <a:rPr lang="en-US" sz="1200" dirty="0">
                <a:solidFill>
                  <a:srgbClr val="000000"/>
                </a:solidFill>
                <a:effectLst/>
                <a:latin typeface="Karla" panose="020B0604020202020204" charset="0"/>
                <a:ea typeface="Montserrat"/>
                <a:cs typeface="Karla" panose="020B0604020202020204" charset="0"/>
              </a:rPr>
              <a:t> </a:t>
            </a:r>
            <a:endParaRPr lang="en-US" sz="1200" dirty="0">
              <a:effectLst/>
              <a:latin typeface="Karla" panose="020B0604020202020204" charset="0"/>
              <a:ea typeface="Times New Roman"/>
              <a:cs typeface="Karla" panose="020B0604020202020204" charset="0"/>
            </a:endParaRPr>
          </a:p>
          <a:p>
            <a:pPr marL="0" marR="0" algn="ctr">
              <a:spcBef>
                <a:spcPts val="0"/>
              </a:spcBef>
              <a:spcAft>
                <a:spcPts val="0"/>
              </a:spcAft>
            </a:pPr>
            <a:r>
              <a:rPr lang="en-US" sz="1200" dirty="0">
                <a:solidFill>
                  <a:srgbClr val="000000"/>
                </a:solidFill>
                <a:effectLst/>
                <a:latin typeface="Karla" panose="020B0604020202020204" charset="0"/>
                <a:ea typeface="Montserrat"/>
                <a:cs typeface="Karla" panose="020B0604020202020204" charset="0"/>
              </a:rPr>
              <a:t>Naturally downward, supernaturally upward</a:t>
            </a:r>
            <a:endParaRPr lang="en-US" sz="1200" dirty="0">
              <a:effectLst/>
              <a:latin typeface="Karla" panose="020B0604020202020204" charset="0"/>
              <a:ea typeface="Times New Roman"/>
              <a:cs typeface="Karla" panose="020B0604020202020204" charset="0"/>
            </a:endParaRPr>
          </a:p>
        </p:txBody>
      </p:sp>
      <p:sp>
        <p:nvSpPr>
          <p:cNvPr id="2" name="Rectangle 1"/>
          <p:cNvSpPr/>
          <p:nvPr/>
        </p:nvSpPr>
        <p:spPr>
          <a:xfrm>
            <a:off x="547687" y="3619500"/>
            <a:ext cx="7224713" cy="1731243"/>
          </a:xfrm>
          <a:prstGeom prst="rect">
            <a:avLst/>
          </a:prstGeom>
        </p:spPr>
        <p:txBody>
          <a:bodyPr wrap="square">
            <a:spAutoFit/>
          </a:bodyPr>
          <a:lstStyle/>
          <a:p>
            <a:pPr>
              <a:spcAft>
                <a:spcPts val="600"/>
              </a:spcAft>
            </a:pPr>
            <a:r>
              <a:rPr lang="en-US" b="1" dirty="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rPr>
              <a:t>Top</a:t>
            </a:r>
            <a:r>
              <a:rPr lang="en-US" b="1" dirty="0">
                <a:effectLst>
                  <a:outerShdw blurRad="38100" dist="38100" dir="2700000" algn="tl">
                    <a:srgbClr val="000000">
                      <a:alpha val="43137"/>
                    </a:srgbClr>
                  </a:outerShdw>
                </a:effectLst>
                <a:latin typeface="Karla" panose="020B0604020202020204" charset="0"/>
                <a:cs typeface="Karla" panose="020B0604020202020204" charset="0"/>
              </a:rPr>
              <a:t> </a:t>
            </a:r>
            <a:r>
              <a:rPr lang="en-US" sz="1300" b="1" dirty="0" smtClean="0">
                <a:latin typeface="Karla" panose="020B0604020202020204" charset="0"/>
                <a:cs typeface="Karla" panose="020B0604020202020204" charset="0"/>
              </a:rPr>
              <a:t>– “Conscious” mind</a:t>
            </a:r>
            <a:r>
              <a:rPr lang="en-US" sz="1300" b="1" dirty="0">
                <a:latin typeface="Karla" panose="020B0604020202020204" charset="0"/>
                <a:cs typeface="Karla" panose="020B0604020202020204" charset="0"/>
              </a:rPr>
              <a:t> – </a:t>
            </a:r>
            <a:r>
              <a:rPr lang="en-US" sz="1300" dirty="0" smtClean="0">
                <a:latin typeface="Karla" panose="020B0604020202020204" charset="0"/>
                <a:cs typeface="Karla" panose="020B0604020202020204" charset="0"/>
              </a:rPr>
              <a:t>external sensory input, current </a:t>
            </a:r>
            <a:r>
              <a:rPr lang="en-US" sz="1300" dirty="0">
                <a:latin typeface="Karla" panose="020B0604020202020204" charset="0"/>
                <a:cs typeface="Karla" panose="020B0604020202020204" charset="0"/>
              </a:rPr>
              <a:t>activities and thoughts, more superficial, public information easily shared with others.</a:t>
            </a:r>
          </a:p>
          <a:p>
            <a:pPr>
              <a:spcAft>
                <a:spcPts val="600"/>
              </a:spcAft>
            </a:pPr>
            <a:r>
              <a:rPr lang="en-US" b="1" dirty="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rPr>
              <a:t>Middle</a:t>
            </a:r>
            <a:r>
              <a:rPr lang="en-US" b="1" dirty="0">
                <a:effectLst>
                  <a:outerShdw blurRad="38100" dist="38100" dir="2700000" algn="tl">
                    <a:srgbClr val="000000">
                      <a:alpha val="43137"/>
                    </a:srgbClr>
                  </a:outerShdw>
                </a:effectLst>
                <a:latin typeface="Karla" panose="020B0604020202020204" charset="0"/>
                <a:cs typeface="Karla" panose="020B0604020202020204" charset="0"/>
              </a:rPr>
              <a:t> </a:t>
            </a:r>
            <a:r>
              <a:rPr lang="en-US" sz="1300" b="1" dirty="0">
                <a:latin typeface="Karla" panose="020B0604020202020204" charset="0"/>
                <a:cs typeface="Karla" panose="020B0604020202020204" charset="0"/>
              </a:rPr>
              <a:t>– </a:t>
            </a:r>
            <a:r>
              <a:rPr lang="en-US" sz="1300" b="1" dirty="0" smtClean="0">
                <a:latin typeface="Karla" panose="020B0604020202020204" charset="0"/>
                <a:cs typeface="Karla" panose="020B0604020202020204" charset="0"/>
              </a:rPr>
              <a:t>“Subconscious</a:t>
            </a:r>
            <a:r>
              <a:rPr lang="en-US" sz="1300" b="1" dirty="0">
                <a:latin typeface="Karla" panose="020B0604020202020204" charset="0"/>
                <a:cs typeface="Karla" panose="020B0604020202020204" charset="0"/>
              </a:rPr>
              <a:t>” </a:t>
            </a:r>
            <a:r>
              <a:rPr lang="en-US" sz="1300" b="1" dirty="0" smtClean="0">
                <a:latin typeface="Karla" panose="020B0604020202020204" charset="0"/>
                <a:cs typeface="Karla" panose="020B0604020202020204" charset="0"/>
              </a:rPr>
              <a:t>mind</a:t>
            </a:r>
            <a:r>
              <a:rPr lang="en-US" sz="1300" b="1" dirty="0">
                <a:latin typeface="Karla" panose="020B0604020202020204" charset="0"/>
                <a:cs typeface="Karla" panose="020B0604020202020204" charset="0"/>
              </a:rPr>
              <a:t> – </a:t>
            </a:r>
            <a:r>
              <a:rPr lang="en-US" sz="1300" dirty="0" smtClean="0">
                <a:latin typeface="Karla" panose="020B0604020202020204" charset="0"/>
                <a:cs typeface="Karla" panose="020B0604020202020204" charset="0"/>
              </a:rPr>
              <a:t>just </a:t>
            </a:r>
            <a:r>
              <a:rPr lang="en-US" sz="1300" dirty="0">
                <a:latin typeface="Karla" panose="020B0604020202020204" charset="0"/>
                <a:cs typeface="Karla" panose="020B0604020202020204" charset="0"/>
              </a:rPr>
              <a:t>below the conscious but accessible, more personal and private, going on in the background, associated with feelings and emotions.</a:t>
            </a:r>
          </a:p>
          <a:p>
            <a:pPr>
              <a:spcAft>
                <a:spcPts val="300"/>
              </a:spcAft>
            </a:pPr>
            <a:r>
              <a:rPr lang="en-US" b="1" dirty="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rPr>
              <a:t>Bottom</a:t>
            </a:r>
            <a:r>
              <a:rPr lang="en-US" b="1" dirty="0">
                <a:effectLst>
                  <a:outerShdw blurRad="38100" dist="38100" dir="2700000" algn="tl">
                    <a:srgbClr val="000000">
                      <a:alpha val="43137"/>
                    </a:srgbClr>
                  </a:outerShdw>
                </a:effectLst>
                <a:latin typeface="Karla" panose="020B0604020202020204" charset="0"/>
                <a:cs typeface="Karla" panose="020B0604020202020204" charset="0"/>
              </a:rPr>
              <a:t> </a:t>
            </a:r>
            <a:r>
              <a:rPr lang="en-US" sz="1300" b="1" dirty="0">
                <a:latin typeface="Karla" panose="020B0604020202020204" charset="0"/>
                <a:cs typeface="Karla" panose="020B0604020202020204" charset="0"/>
              </a:rPr>
              <a:t>– </a:t>
            </a:r>
            <a:r>
              <a:rPr lang="en-US" sz="1300" b="1" dirty="0" smtClean="0">
                <a:latin typeface="Karla" panose="020B0604020202020204" charset="0"/>
                <a:cs typeface="Karla" panose="020B0604020202020204" charset="0"/>
              </a:rPr>
              <a:t>“</a:t>
            </a:r>
            <a:r>
              <a:rPr lang="en-US" sz="1300" b="1" dirty="0">
                <a:latin typeface="Karla" panose="020B0604020202020204" charset="0"/>
                <a:cs typeface="Karla" panose="020B0604020202020204" charset="0"/>
              </a:rPr>
              <a:t>Unconscious” </a:t>
            </a:r>
            <a:r>
              <a:rPr lang="en-US" sz="1300" b="1" dirty="0" smtClean="0">
                <a:latin typeface="Karla" panose="020B0604020202020204" charset="0"/>
                <a:cs typeface="Karla" panose="020B0604020202020204" charset="0"/>
              </a:rPr>
              <a:t>realm</a:t>
            </a:r>
            <a:r>
              <a:rPr lang="en-US" sz="1300" b="1" dirty="0">
                <a:latin typeface="Karla" panose="020B0604020202020204" charset="0"/>
                <a:cs typeface="Karla" panose="020B0604020202020204" charset="0"/>
              </a:rPr>
              <a:t> – </a:t>
            </a:r>
            <a:r>
              <a:rPr lang="en-US" sz="1300" i="1" dirty="0" smtClean="0">
                <a:latin typeface="Karla" panose="020B0604020202020204" charset="0"/>
                <a:cs typeface="Karla" panose="020B0604020202020204" charset="0"/>
              </a:rPr>
              <a:t>deeper </a:t>
            </a:r>
            <a:r>
              <a:rPr lang="en-US" sz="1300" i="1" dirty="0">
                <a:latin typeface="Karla" panose="020B0604020202020204" charset="0"/>
                <a:cs typeface="Karla" panose="020B0604020202020204" charset="0"/>
              </a:rPr>
              <a:t>than subconscious and sometimes hard to access, most personal and enduring, enriched with past memories and experiences, very visceral, underlies all. </a:t>
            </a:r>
            <a:endParaRPr lang="en-US" sz="1300" i="1" dirty="0" smtClean="0">
              <a:latin typeface="Karla" panose="020B0604020202020204" charset="0"/>
              <a:cs typeface="Karla" panose="020B0604020202020204" charset="0"/>
            </a:endParaRPr>
          </a:p>
          <a:p>
            <a:pPr algn="ctr"/>
            <a:r>
              <a:rPr lang="en-US" sz="1300" b="1" i="1" dirty="0" smtClean="0">
                <a:latin typeface="Karla" panose="020B0604020202020204" charset="0"/>
                <a:cs typeface="Karla" panose="020B0604020202020204" charset="0"/>
              </a:rPr>
              <a:t>This </a:t>
            </a:r>
            <a:r>
              <a:rPr lang="en-US" sz="1300" b="1" i="1" dirty="0">
                <a:latin typeface="Karla" panose="020B0604020202020204" charset="0"/>
                <a:cs typeface="Karla" panose="020B0604020202020204" charset="0"/>
              </a:rPr>
              <a:t>is the </a:t>
            </a:r>
            <a:r>
              <a:rPr lang="en-US" sz="1300" b="1" i="1" dirty="0" smtClean="0">
                <a:latin typeface="Karla" panose="020B0604020202020204" charset="0"/>
                <a:cs typeface="Karla" panose="020B0604020202020204" charset="0"/>
              </a:rPr>
              <a:t>primary place </a:t>
            </a:r>
            <a:r>
              <a:rPr lang="en-US" sz="1300" b="1" i="1" dirty="0">
                <a:latin typeface="Karla" panose="020B0604020202020204" charset="0"/>
                <a:cs typeface="Karla" panose="020B0604020202020204" charset="0"/>
              </a:rPr>
              <a:t>where we connect </a:t>
            </a:r>
            <a:r>
              <a:rPr lang="en-US" sz="1300" b="1" i="1" dirty="0" smtClean="0">
                <a:latin typeface="Karla" panose="020B0604020202020204" charset="0"/>
                <a:cs typeface="Karla" panose="020B0604020202020204" charset="0"/>
              </a:rPr>
              <a:t>across to God </a:t>
            </a:r>
            <a:r>
              <a:rPr lang="en-US" sz="1300" b="1" i="1" dirty="0">
                <a:latin typeface="Karla" panose="020B0604020202020204" charset="0"/>
                <a:cs typeface="Karla" panose="020B0604020202020204" charset="0"/>
              </a:rPr>
              <a:t>spiritually.</a:t>
            </a:r>
            <a:endParaRPr lang="en-US" sz="1300" i="1" dirty="0">
              <a:latin typeface="Karla" panose="020B0604020202020204" charset="0"/>
              <a:cs typeface="Karla" panose="020B0604020202020204" charset="0"/>
            </a:endParaRPr>
          </a:p>
        </p:txBody>
      </p:sp>
      <p:sp>
        <p:nvSpPr>
          <p:cNvPr id="3" name="Rectangle 2"/>
          <p:cNvSpPr/>
          <p:nvPr/>
        </p:nvSpPr>
        <p:spPr>
          <a:xfrm>
            <a:off x="457200" y="342900"/>
            <a:ext cx="3179075" cy="400110"/>
          </a:xfrm>
          <a:prstGeom prst="rect">
            <a:avLst/>
          </a:prstGeom>
        </p:spPr>
        <p:txBody>
          <a:bodyPr wrap="none">
            <a:spAutoFit/>
          </a:bodyPr>
          <a:lstStyle/>
          <a:p>
            <a:r>
              <a:rPr lang="en-US" sz="2000" b="1" dirty="0">
                <a:solidFill>
                  <a:schemeClr val="bg2">
                    <a:lumMod val="75000"/>
                  </a:schemeClr>
                </a:solidFill>
                <a:latin typeface="Montserrat" panose="020B0604020202020204" charset="0"/>
                <a:cs typeface="Montserrat" panose="020B0604020202020204" charset="0"/>
              </a:rPr>
              <a:t>What’s on your heart?</a:t>
            </a:r>
          </a:p>
        </p:txBody>
      </p:sp>
      <p:sp>
        <p:nvSpPr>
          <p:cNvPr id="9" name="Rectangle 8"/>
          <p:cNvSpPr/>
          <p:nvPr/>
        </p:nvSpPr>
        <p:spPr>
          <a:xfrm rot="4580023">
            <a:off x="6691783" y="1810711"/>
            <a:ext cx="2996333" cy="400110"/>
          </a:xfrm>
          <a:prstGeom prst="rect">
            <a:avLst/>
          </a:prstGeom>
        </p:spPr>
        <p:txBody>
          <a:bodyPr wrap="none">
            <a:spAutoFit/>
          </a:bodyPr>
          <a:lstStyle/>
          <a:p>
            <a:r>
              <a:rPr lang="en-US" sz="2000" b="1" dirty="0" smtClean="0">
                <a:solidFill>
                  <a:schemeClr val="bg1"/>
                </a:solidFill>
                <a:latin typeface="Montserrat" panose="020B0604020202020204" charset="0"/>
                <a:cs typeface="Montserrat" panose="020B0604020202020204" charset="0"/>
              </a:rPr>
              <a:t>Our innermost being</a:t>
            </a:r>
            <a:endParaRPr lang="en-US" sz="2000" b="1" dirty="0">
              <a:solidFill>
                <a:schemeClr val="bg1"/>
              </a:solidFill>
              <a:latin typeface="Montserrat" panose="020B0604020202020204" charset="0"/>
              <a:cs typeface="Montserrat" panose="020B0604020202020204" charset="0"/>
            </a:endParaRPr>
          </a:p>
        </p:txBody>
      </p:sp>
      <p:sp>
        <p:nvSpPr>
          <p:cNvPr id="8" name="TextBox 7"/>
          <p:cNvSpPr txBox="1"/>
          <p:nvPr/>
        </p:nvSpPr>
        <p:spPr>
          <a:xfrm>
            <a:off x="990600" y="3224197"/>
            <a:ext cx="5867400" cy="307777"/>
          </a:xfrm>
          <a:prstGeom prst="rect">
            <a:avLst/>
          </a:prstGeom>
          <a:noFill/>
        </p:spPr>
        <p:txBody>
          <a:bodyPr wrap="square" rtlCol="0">
            <a:spAutoFit/>
          </a:bodyPr>
          <a:lstStyle/>
          <a:p>
            <a:r>
              <a:rPr lang="en-US" b="1" i="1" dirty="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rPr>
              <a:t>Genuine spiritual life </a:t>
            </a:r>
            <a:r>
              <a:rPr lang="en-US" b="1" i="1" dirty="0" smtClean="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rPr>
              <a:t>usually flows upward from </a:t>
            </a:r>
            <a:r>
              <a:rPr lang="en-US" b="1" i="1" dirty="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rPr>
              <a:t>the bottom of </a:t>
            </a:r>
            <a:r>
              <a:rPr lang="en-US" b="1" i="1" dirty="0" smtClean="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rPr>
              <a:t>our hearts.</a:t>
            </a:r>
            <a:endParaRPr lang="en-US" b="1" i="1" dirty="0">
              <a:solidFill>
                <a:srgbClr val="0166AB"/>
              </a:solidFill>
              <a:effectLst>
                <a:outerShdw blurRad="38100" dist="38100" dir="2700000" algn="tl">
                  <a:srgbClr val="000000">
                    <a:alpha val="43137"/>
                  </a:srgbClr>
                </a:outerShdw>
              </a:effectLst>
              <a:latin typeface="Karla" panose="020B0604020202020204" charset="0"/>
              <a:cs typeface="Karla" panose="020B0604020202020204" charset="0"/>
            </a:endParaRPr>
          </a:p>
        </p:txBody>
      </p:sp>
      <p:sp>
        <p:nvSpPr>
          <p:cNvPr id="10" name="TextBox 9"/>
          <p:cNvSpPr txBox="1"/>
          <p:nvPr/>
        </p:nvSpPr>
        <p:spPr>
          <a:xfrm>
            <a:off x="2590800" y="749808"/>
            <a:ext cx="1388774" cy="276999"/>
          </a:xfrm>
          <a:prstGeom prst="rect">
            <a:avLst/>
          </a:prstGeom>
          <a:solidFill>
            <a:schemeClr val="bg1"/>
          </a:solidFill>
        </p:spPr>
        <p:txBody>
          <a:bodyPr wrap="square" rtlCol="0">
            <a:spAutoFit/>
          </a:bodyPr>
          <a:lstStyle/>
          <a:p>
            <a:r>
              <a:rPr lang="en-US" sz="1200" b="1" dirty="0">
                <a:latin typeface="Karla" panose="020B0604020202020204" charset="0"/>
                <a:cs typeface="Karla" panose="020B0604020202020204" charset="0"/>
              </a:rPr>
              <a:t>t</a:t>
            </a:r>
            <a:r>
              <a:rPr lang="en-US" sz="1200" b="1" dirty="0" smtClean="0">
                <a:latin typeface="Karla" panose="020B0604020202020204" charset="0"/>
                <a:cs typeface="Karla" panose="020B0604020202020204" charset="0"/>
              </a:rPr>
              <a:t>o the world</a:t>
            </a:r>
            <a:endParaRPr lang="en-US" sz="1200" b="1" dirty="0">
              <a:latin typeface="Karla" panose="020B0604020202020204" charset="0"/>
              <a:cs typeface="Karla" panose="020B0604020202020204" charset="0"/>
            </a:endParaRPr>
          </a:p>
        </p:txBody>
      </p:sp>
      <p:sp>
        <p:nvSpPr>
          <p:cNvPr id="13" name="TextBox 12"/>
          <p:cNvSpPr txBox="1"/>
          <p:nvPr/>
        </p:nvSpPr>
        <p:spPr>
          <a:xfrm>
            <a:off x="2590800" y="2852928"/>
            <a:ext cx="1244435" cy="276999"/>
          </a:xfrm>
          <a:prstGeom prst="rect">
            <a:avLst/>
          </a:prstGeom>
          <a:solidFill>
            <a:schemeClr val="bg1"/>
          </a:solidFill>
        </p:spPr>
        <p:txBody>
          <a:bodyPr wrap="square" rtlCol="0">
            <a:spAutoFit/>
          </a:bodyPr>
          <a:lstStyle/>
          <a:p>
            <a:r>
              <a:rPr lang="en-US" sz="1200" b="1" dirty="0">
                <a:latin typeface="Karla" panose="020B0604020202020204" charset="0"/>
                <a:cs typeface="Karla" panose="020B0604020202020204" charset="0"/>
              </a:rPr>
              <a:t>t</a:t>
            </a:r>
            <a:r>
              <a:rPr lang="en-US" sz="1200" b="1" dirty="0" smtClean="0">
                <a:latin typeface="Karla" panose="020B0604020202020204" charset="0"/>
                <a:cs typeface="Karla" panose="020B0604020202020204" charset="0"/>
              </a:rPr>
              <a:t>o the body</a:t>
            </a:r>
            <a:endParaRPr lang="en-US" sz="1200" b="1" dirty="0">
              <a:latin typeface="Karla" panose="020B0604020202020204" charset="0"/>
              <a:cs typeface="Karla" panose="020B0604020202020204" charset="0"/>
            </a:endParaRPr>
          </a:p>
        </p:txBody>
      </p:sp>
    </p:spTree>
    <p:extLst>
      <p:ext uri="{BB962C8B-B14F-4D97-AF65-F5344CB8AC3E}">
        <p14:creationId xmlns:p14="http://schemas.microsoft.com/office/powerpoint/2010/main" val="163453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Why are you cast down, O my soul, and why are you in turmoil within me? Hope in </a:t>
            </a:r>
            <a:r>
              <a:rPr lang="en-US" dirty="0" smtClean="0"/>
              <a:t>God!</a:t>
            </a:r>
          </a:p>
          <a:p>
            <a:pPr marL="0" lvl="0" indent="0">
              <a:buNone/>
            </a:pPr>
            <a:endParaRPr lang="en-US" dirty="0"/>
          </a:p>
          <a:p>
            <a:pPr marL="0" lvl="0" indent="0" algn="r">
              <a:buNone/>
            </a:pPr>
            <a:r>
              <a:rPr lang="en-US" sz="1800" dirty="0" smtClean="0"/>
              <a:t>David in </a:t>
            </a:r>
            <a:r>
              <a:rPr lang="en-US" sz="1800" dirty="0"/>
              <a:t>Psalm </a:t>
            </a:r>
            <a:r>
              <a:rPr lang="en-US" sz="1800" dirty="0" smtClean="0"/>
              <a:t>43:5 </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1526439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647695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Whoever drinks of the water that I will give him will never be thirsty </a:t>
            </a:r>
            <a:r>
              <a:rPr lang="en-US" dirty="0" smtClean="0"/>
              <a:t>again. The </a:t>
            </a:r>
            <a:r>
              <a:rPr lang="en-US" dirty="0"/>
              <a:t>water that I will give him will become in him a spring of water welling up to eternal </a:t>
            </a:r>
            <a:r>
              <a:rPr lang="en-US" dirty="0" smtClean="0"/>
              <a:t>life.</a:t>
            </a:r>
          </a:p>
          <a:p>
            <a:pPr marL="0" lvl="0" indent="0">
              <a:spcBef>
                <a:spcPts val="0"/>
              </a:spcBef>
              <a:buNone/>
            </a:pPr>
            <a:endParaRPr lang="en-US" dirty="0" smtClean="0"/>
          </a:p>
          <a:p>
            <a:pPr marL="0" lvl="0" indent="0">
              <a:spcBef>
                <a:spcPts val="0"/>
              </a:spcBef>
              <a:spcAft>
                <a:spcPts val="1800"/>
              </a:spcAft>
              <a:buNone/>
            </a:pPr>
            <a:r>
              <a:rPr lang="en-US" sz="1800" dirty="0"/>
              <a:t>	</a:t>
            </a:r>
            <a:r>
              <a:rPr lang="en-US" sz="1800" dirty="0" smtClean="0"/>
              <a:t>		</a:t>
            </a:r>
            <a:r>
              <a:rPr lang="en-US" sz="1800" dirty="0"/>
              <a:t>	</a:t>
            </a:r>
            <a:r>
              <a:rPr lang="en-US" sz="1800" dirty="0" smtClean="0"/>
              <a:t>Jesus in John 4:14</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4110710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57912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THE WOMAN AT THE WELL</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223" name="Google Shape;223;p26"/>
          <p:cNvSpPr txBox="1"/>
          <p:nvPr/>
        </p:nvSpPr>
        <p:spPr>
          <a:xfrm>
            <a:off x="609600" y="1333500"/>
            <a:ext cx="6705600" cy="3505200"/>
          </a:xfrm>
          <a:prstGeom prst="rect">
            <a:avLst/>
          </a:prstGeom>
          <a:noFill/>
          <a:ln>
            <a:noFill/>
          </a:ln>
        </p:spPr>
        <p:txBody>
          <a:bodyPr spcFirstLastPara="1" wrap="square" lIns="91425" tIns="91425" rIns="91425" bIns="91425" anchor="t" anchorCtr="0">
            <a:noAutofit/>
          </a:bodyPr>
          <a:lstStyle/>
          <a:p>
            <a:pPr lvl="0">
              <a:lnSpc>
                <a:spcPct val="110000"/>
              </a:lnSpc>
              <a:spcAft>
                <a:spcPts val="600"/>
              </a:spcAft>
            </a:pP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Jesus</a:t>
            </a:r>
            <a:r>
              <a:rPr lang="en-US" sz="1800" i="1" dirty="0" smtClean="0">
                <a:solidFill>
                  <a:srgbClr val="C00000"/>
                </a:solidFill>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said to her, “Woman, believe me, the hour is coming when neither on this mountain nor in Jerusalem will you worship the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Father</a:t>
            </a:r>
            <a:r>
              <a:rPr lang="en-US" sz="1800" i="1" dirty="0" smtClean="0">
                <a:solidFill>
                  <a:srgbClr val="C00000"/>
                </a:solidFill>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You worship what you do not know; we worship what we know, for salvation is from the Jews. But the hour is coming, and is now here, when the true worshipers will worship the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Father</a:t>
            </a:r>
            <a:r>
              <a:rPr lang="en-US" sz="1800"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in </a:t>
            </a:r>
            <a:r>
              <a:rPr lang="en-US" sz="1800" b="1" i="1" dirty="0" smtClean="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a:t>
            </a:r>
            <a:r>
              <a:rPr lang="en-US" sz="1800" i="1" dirty="0" smtClean="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and</a:t>
            </a:r>
            <a:r>
              <a:rPr lang="en-US" sz="1800"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truth</a:t>
            </a:r>
            <a:r>
              <a:rPr lang="en-US" sz="1800" i="1" dirty="0" smtClean="0">
                <a:solidFill>
                  <a:srgbClr val="9A0000"/>
                </a:solidFill>
                <a:latin typeface="Karla" panose="020B0604020202020204" charset="0"/>
                <a:ea typeface="Montserrat"/>
                <a:cs typeface="Montserrat"/>
                <a:sym typeface="Montserrat"/>
              </a:rPr>
              <a:t>, for the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Father</a:t>
            </a:r>
            <a:r>
              <a:rPr lang="en-US" sz="1800"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is seeking such people to worship him.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God</a:t>
            </a:r>
            <a:r>
              <a:rPr lang="en-US" sz="1800"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is </a:t>
            </a:r>
            <a:r>
              <a:rPr lang="en-US" sz="1800" b="1" i="1" dirty="0" smtClean="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a:t>
            </a:r>
            <a:r>
              <a:rPr lang="en-US" sz="1800" i="1" dirty="0" smtClean="0">
                <a:solidFill>
                  <a:srgbClr val="9A0000"/>
                </a:solidFill>
                <a:latin typeface="Karla" panose="020B0604020202020204" charset="0"/>
                <a:ea typeface="Montserrat"/>
                <a:cs typeface="Montserrat"/>
                <a:sym typeface="Montserrat"/>
              </a:rPr>
              <a:t>, and those who worship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him</a:t>
            </a:r>
            <a:r>
              <a:rPr lang="en-US" sz="1800"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must worship in </a:t>
            </a:r>
            <a:r>
              <a:rPr lang="en-US" sz="1800" b="1" i="1" dirty="0" smtClean="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a:t>
            </a:r>
            <a:r>
              <a:rPr lang="en-US" sz="1800" i="1" dirty="0" smtClean="0">
                <a:solidFill>
                  <a:srgbClr val="9A0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and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truth</a:t>
            </a:r>
            <a:r>
              <a:rPr lang="en-US" sz="1800" i="1" dirty="0" smtClean="0">
                <a:solidFill>
                  <a:srgbClr val="C00000"/>
                </a:solidFill>
                <a:latin typeface="Karla" panose="020B0604020202020204" charset="0"/>
                <a:ea typeface="Montserrat"/>
                <a:cs typeface="Montserrat"/>
                <a:sym typeface="Montserrat"/>
              </a:rPr>
              <a:t>.” </a:t>
            </a:r>
          </a:p>
          <a:p>
            <a:pPr lvl="0">
              <a:lnSpc>
                <a:spcPct val="110000"/>
              </a:lnSpc>
            </a:pPr>
            <a:r>
              <a:rPr lang="en-US" sz="1800" i="1" dirty="0" smtClean="0">
                <a:solidFill>
                  <a:srgbClr val="666666"/>
                </a:solidFill>
                <a:latin typeface="Karla" panose="020B0604020202020204" charset="0"/>
                <a:ea typeface="Montserrat"/>
                <a:cs typeface="Montserrat"/>
                <a:sym typeface="Montserrat"/>
              </a:rPr>
              <a:t>The woman said to him, “I know that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Messiah</a:t>
            </a:r>
            <a:r>
              <a:rPr lang="en-US" sz="1800"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666666"/>
                </a:solidFill>
                <a:latin typeface="Karla" panose="020B0604020202020204" charset="0"/>
                <a:ea typeface="Montserrat"/>
                <a:cs typeface="Montserrat"/>
                <a:sym typeface="Montserrat"/>
              </a:rPr>
              <a:t>is coming (he who is called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Christ</a:t>
            </a:r>
            <a:r>
              <a:rPr lang="en-US" sz="1800" i="1" dirty="0" smtClean="0">
                <a:solidFill>
                  <a:srgbClr val="666666"/>
                </a:solidFill>
                <a:latin typeface="Karla" panose="020B0604020202020204" charset="0"/>
                <a:ea typeface="Montserrat"/>
                <a:cs typeface="Montserrat"/>
                <a:sym typeface="Montserrat"/>
              </a:rPr>
              <a:t>). When he comes, he will tell us all things.”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Jesus</a:t>
            </a:r>
            <a:r>
              <a:rPr lang="en-US" sz="1800"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smtClean="0">
                <a:solidFill>
                  <a:srgbClr val="9A0000"/>
                </a:solidFill>
                <a:latin typeface="Karla" panose="020B0604020202020204" charset="0"/>
                <a:ea typeface="Montserrat"/>
                <a:cs typeface="Montserrat"/>
                <a:sym typeface="Montserrat"/>
              </a:rPr>
              <a:t>said to her,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I who speak to you am he</a:t>
            </a:r>
            <a:r>
              <a:rPr lang="en-US" sz="1800" i="1" dirty="0" smtClean="0">
                <a:solidFill>
                  <a:srgbClr val="9A0000"/>
                </a:solidFill>
                <a:latin typeface="Karla" panose="020B0604020202020204" charset="0"/>
                <a:ea typeface="Montserrat"/>
                <a:cs typeface="Montserrat"/>
                <a:sym typeface="Montserrat"/>
              </a:rPr>
              <a:t>.”</a:t>
            </a:r>
            <a:r>
              <a:rPr lang="en-US" sz="1800" i="1" dirty="0" smtClean="0">
                <a:solidFill>
                  <a:srgbClr val="C00000"/>
                </a:solidFill>
                <a:latin typeface="Karla" panose="020B0604020202020204" charset="0"/>
                <a:ea typeface="Montserrat"/>
                <a:cs typeface="Montserrat"/>
                <a:sym typeface="Montserrat"/>
              </a:rPr>
              <a:t>		</a:t>
            </a:r>
            <a:r>
              <a:rPr lang="en-US" sz="2400" baseline="-20000" dirty="0" smtClean="0">
                <a:solidFill>
                  <a:srgbClr val="666666"/>
                </a:solidFill>
                <a:latin typeface="Karla" panose="020B0604020202020204" charset="0"/>
                <a:ea typeface="Montserrat"/>
                <a:cs typeface="Montserrat"/>
                <a:sym typeface="Montserrat"/>
              </a:rPr>
              <a:t>John 4:21-26</a:t>
            </a:r>
            <a:endParaRPr sz="2000" baseline="-20000" dirty="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1902505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54864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WHO KNOWS THE THOUGHTS?</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223" name="Google Shape;223;p26"/>
          <p:cNvSpPr txBox="1"/>
          <p:nvPr/>
        </p:nvSpPr>
        <p:spPr>
          <a:xfrm>
            <a:off x="609600" y="1333500"/>
            <a:ext cx="6400800" cy="3505200"/>
          </a:xfrm>
          <a:prstGeom prst="rect">
            <a:avLst/>
          </a:prstGeom>
          <a:noFill/>
          <a:ln>
            <a:noFill/>
          </a:ln>
        </p:spPr>
        <p:txBody>
          <a:bodyPr spcFirstLastPara="1" wrap="square" lIns="91425" tIns="91425" rIns="91425" bIns="91425" anchor="t" anchorCtr="0">
            <a:noAutofit/>
          </a:bodyPr>
          <a:lstStyle/>
          <a:p>
            <a:pPr lvl="0">
              <a:lnSpc>
                <a:spcPct val="115000"/>
              </a:lnSpc>
              <a:spcAft>
                <a:spcPts val="1800"/>
              </a:spcAft>
            </a:pPr>
            <a:r>
              <a:rPr lang="en-US" sz="1800" i="1" dirty="0">
                <a:solidFill>
                  <a:srgbClr val="666666"/>
                </a:solidFill>
                <a:latin typeface="Karla" panose="020B0604020202020204" charset="0"/>
                <a:ea typeface="Montserrat"/>
                <a:cs typeface="Montserrat"/>
                <a:sym typeface="Montserrat"/>
              </a:rPr>
              <a:t>The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 of man </a:t>
            </a:r>
            <a:r>
              <a:rPr lang="en-US" sz="1800" i="1" dirty="0">
                <a:solidFill>
                  <a:srgbClr val="666666"/>
                </a:solidFill>
                <a:latin typeface="Karla" panose="020B0604020202020204" charset="0"/>
                <a:ea typeface="Montserrat"/>
                <a:cs typeface="Montserrat"/>
                <a:sym typeface="Montserrat"/>
              </a:rPr>
              <a:t>is the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lamp of the </a:t>
            </a:r>
            <a:r>
              <a:rPr lang="en-US" sz="1900" b="1" i="1" cap="small"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Lord</a:t>
            </a:r>
            <a:r>
              <a:rPr lang="en-US" sz="1900" i="1" dirty="0" smtClean="0">
                <a:solidFill>
                  <a:srgbClr val="666666"/>
                </a:solidFill>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searching all his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innermost parts</a:t>
            </a:r>
            <a:r>
              <a:rPr lang="en-US" sz="1800" i="1" dirty="0">
                <a:solidFill>
                  <a:srgbClr val="666666"/>
                </a:solidFill>
                <a:latin typeface="Karla" panose="020B0604020202020204" charset="0"/>
                <a:ea typeface="Montserrat"/>
                <a:cs typeface="Montserrat"/>
                <a:sym typeface="Montserrat"/>
              </a:rPr>
              <a:t>.	</a:t>
            </a:r>
            <a:r>
              <a:rPr lang="en-US" sz="1800" i="1" dirty="0" smtClean="0">
                <a:solidFill>
                  <a:srgbClr val="666666"/>
                </a:solidFill>
                <a:latin typeface="Karla" panose="020B0604020202020204" charset="0"/>
                <a:ea typeface="Montserrat"/>
                <a:cs typeface="Montserrat"/>
                <a:sym typeface="Montserrat"/>
              </a:rPr>
              <a:t>		</a:t>
            </a:r>
            <a:r>
              <a:rPr lang="en-US" sz="2400" baseline="-20000" dirty="0" smtClean="0">
                <a:solidFill>
                  <a:srgbClr val="666666"/>
                </a:solidFill>
                <a:latin typeface="Karla" panose="020B0604020202020204" charset="0"/>
                <a:ea typeface="Montserrat"/>
                <a:cs typeface="Montserrat"/>
                <a:sym typeface="Montserrat"/>
              </a:rPr>
              <a:t>Proverbs </a:t>
            </a:r>
            <a:r>
              <a:rPr lang="en-US" sz="2400" baseline="-20000" dirty="0">
                <a:solidFill>
                  <a:srgbClr val="666666"/>
                </a:solidFill>
                <a:latin typeface="Karla" panose="020B0604020202020204" charset="0"/>
                <a:ea typeface="Montserrat"/>
                <a:cs typeface="Montserrat"/>
                <a:sym typeface="Montserrat"/>
              </a:rPr>
              <a:t>20:27</a:t>
            </a:r>
          </a:p>
          <a:p>
            <a:pPr lvl="0">
              <a:lnSpc>
                <a:spcPct val="115000"/>
              </a:lnSpc>
            </a:pPr>
            <a:r>
              <a:rPr lang="en-US" sz="1800" i="1" dirty="0" smtClean="0">
                <a:solidFill>
                  <a:srgbClr val="666666"/>
                </a:solidFill>
                <a:latin typeface="Karla" panose="020B0604020202020204" charset="0"/>
                <a:ea typeface="Montserrat"/>
                <a:cs typeface="Montserrat"/>
                <a:sym typeface="Montserrat"/>
              </a:rPr>
              <a:t>For </a:t>
            </a:r>
            <a:r>
              <a:rPr lang="en-US" sz="1800" i="1" dirty="0">
                <a:solidFill>
                  <a:srgbClr val="666666"/>
                </a:solidFill>
                <a:latin typeface="Karla" panose="020B0604020202020204" charset="0"/>
                <a:ea typeface="Montserrat"/>
                <a:cs typeface="Montserrat"/>
                <a:sym typeface="Montserrat"/>
              </a:rPr>
              <a:t>who knows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a person’s thoughts </a:t>
            </a:r>
            <a:r>
              <a:rPr lang="en-US" sz="1800" i="1" dirty="0">
                <a:solidFill>
                  <a:srgbClr val="666666"/>
                </a:solidFill>
                <a:latin typeface="Karla" panose="020B0604020202020204" charset="0"/>
                <a:ea typeface="Montserrat"/>
                <a:cs typeface="Montserrat"/>
                <a:sym typeface="Montserrat"/>
              </a:rPr>
              <a:t>except the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a:t>
            </a:r>
            <a:r>
              <a:rPr lang="en-US" sz="1800"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of that person, which is in him? So also no one comprehends the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thoughts</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of God </a:t>
            </a:r>
            <a:r>
              <a:rPr lang="en-US" sz="1800" i="1" dirty="0">
                <a:solidFill>
                  <a:srgbClr val="666666"/>
                </a:solidFill>
                <a:latin typeface="Karla" panose="020B0604020202020204" charset="0"/>
                <a:ea typeface="Montserrat"/>
                <a:cs typeface="Montserrat"/>
                <a:sym typeface="Montserrat"/>
              </a:rPr>
              <a:t>except the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of God</a:t>
            </a:r>
            <a:r>
              <a:rPr lang="en-US" sz="1800" i="1" dirty="0">
                <a:solidFill>
                  <a:srgbClr val="666666"/>
                </a:solidFill>
                <a:latin typeface="Karla" panose="020B0604020202020204" charset="0"/>
                <a:ea typeface="Montserrat"/>
                <a:cs typeface="Montserrat"/>
                <a:sym typeface="Montserrat"/>
              </a:rPr>
              <a:t>. </a:t>
            </a:r>
            <a:r>
              <a:rPr lang="en-US" sz="1800" i="1" dirty="0" smtClean="0">
                <a:solidFill>
                  <a:srgbClr val="666666"/>
                </a:solidFill>
                <a:latin typeface="Karla" panose="020B0604020202020204" charset="0"/>
                <a:ea typeface="Montserrat"/>
                <a:cs typeface="Montserrat"/>
                <a:sym typeface="Montserrat"/>
              </a:rPr>
              <a:t>Now </a:t>
            </a:r>
            <a:r>
              <a:rPr lang="en-US" sz="1800" i="1" dirty="0">
                <a:solidFill>
                  <a:srgbClr val="666666"/>
                </a:solidFill>
                <a:latin typeface="Karla" panose="020B0604020202020204" charset="0"/>
                <a:ea typeface="Montserrat"/>
                <a:cs typeface="Montserrat"/>
                <a:sym typeface="Montserrat"/>
              </a:rPr>
              <a:t>we have received not the spirit of the world, but the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 who is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from God</a:t>
            </a:r>
            <a:r>
              <a:rPr lang="en-US" sz="1800" i="1" dirty="0">
                <a:solidFill>
                  <a:srgbClr val="666666"/>
                </a:solidFill>
                <a:latin typeface="Karla" panose="020B0604020202020204" charset="0"/>
                <a:ea typeface="Montserrat"/>
                <a:cs typeface="Montserrat"/>
                <a:sym typeface="Montserrat"/>
              </a:rPr>
              <a:t>, that we might understand the things freely given us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by </a:t>
            </a:r>
            <a:r>
              <a:rPr lang="en-US" sz="1800" b="1" i="1" dirty="0" smtClean="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God</a:t>
            </a:r>
            <a:r>
              <a:rPr lang="en-US" sz="1800" i="1" dirty="0" smtClean="0">
                <a:solidFill>
                  <a:srgbClr val="666666"/>
                </a:solidFill>
                <a:latin typeface="Karla" panose="020B0604020202020204" charset="0"/>
                <a:ea typeface="Montserrat"/>
                <a:cs typeface="Montserrat"/>
                <a:sym typeface="Montserrat"/>
              </a:rPr>
              <a:t>… “For </a:t>
            </a:r>
            <a:r>
              <a:rPr lang="en-US" sz="1800" i="1" dirty="0">
                <a:solidFill>
                  <a:srgbClr val="666666"/>
                </a:solidFill>
                <a:latin typeface="Karla" panose="020B0604020202020204" charset="0"/>
                <a:ea typeface="Montserrat"/>
                <a:cs typeface="Montserrat"/>
                <a:sym typeface="Montserrat"/>
              </a:rPr>
              <a:t>who has understood the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mind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of the </a:t>
            </a:r>
            <a:r>
              <a:rPr lang="en-US" sz="1900" b="1" i="1" cap="small"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Lord</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so as to instruct him?” But we have the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mind</a:t>
            </a:r>
            <a:r>
              <a:rPr lang="en-US" sz="1800" b="1" i="1" dirty="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 of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Christ</a:t>
            </a:r>
            <a:r>
              <a:rPr lang="en-US" sz="1800" i="1" dirty="0" smtClean="0">
                <a:solidFill>
                  <a:srgbClr val="666666"/>
                </a:solidFill>
                <a:latin typeface="Karla" panose="020B0604020202020204" charset="0"/>
                <a:ea typeface="Montserrat"/>
                <a:cs typeface="Montserrat"/>
                <a:sym typeface="Montserrat"/>
              </a:rPr>
              <a:t>.		</a:t>
            </a:r>
            <a:r>
              <a:rPr lang="en-US" sz="2400" baseline="-20000" dirty="0" smtClean="0">
                <a:solidFill>
                  <a:srgbClr val="666666"/>
                </a:solidFill>
                <a:latin typeface="Karla" panose="020B0604020202020204" charset="0"/>
                <a:ea typeface="Montserrat"/>
                <a:cs typeface="Montserrat"/>
                <a:sym typeface="Montserrat"/>
              </a:rPr>
              <a:t>1 Corinthians </a:t>
            </a:r>
            <a:r>
              <a:rPr lang="en-US" sz="2400" baseline="-20000" dirty="0">
                <a:solidFill>
                  <a:srgbClr val="666666"/>
                </a:solidFill>
                <a:latin typeface="Karla" panose="020B0604020202020204" charset="0"/>
                <a:ea typeface="Montserrat"/>
                <a:cs typeface="Montserrat"/>
                <a:sym typeface="Montserrat"/>
              </a:rPr>
              <a:t>2</a:t>
            </a:r>
            <a:r>
              <a:rPr lang="en-US" sz="2400" baseline="-20000" dirty="0" smtClean="0">
                <a:solidFill>
                  <a:srgbClr val="666666"/>
                </a:solidFill>
                <a:latin typeface="Karla" panose="020B0604020202020204" charset="0"/>
                <a:ea typeface="Montserrat"/>
                <a:cs typeface="Montserrat"/>
                <a:sym typeface="Montserrat"/>
              </a:rPr>
              <a:t>:11-16</a:t>
            </a:r>
            <a:endParaRPr sz="2000" baseline="-20000" dirty="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3992349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54864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WHO KNOWS THE THOUGHTS?</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223" name="Google Shape;223;p26"/>
          <p:cNvSpPr txBox="1"/>
          <p:nvPr/>
        </p:nvSpPr>
        <p:spPr>
          <a:xfrm>
            <a:off x="609600" y="1333500"/>
            <a:ext cx="6553200" cy="3505200"/>
          </a:xfrm>
          <a:prstGeom prst="rect">
            <a:avLst/>
          </a:prstGeom>
          <a:noFill/>
          <a:ln>
            <a:noFill/>
          </a:ln>
        </p:spPr>
        <p:txBody>
          <a:bodyPr spcFirstLastPara="1" wrap="square" lIns="91425" tIns="91425" rIns="91425" bIns="91425" anchor="t" anchorCtr="0">
            <a:noAutofit/>
          </a:bodyPr>
          <a:lstStyle/>
          <a:p>
            <a:pPr lvl="0">
              <a:lnSpc>
                <a:spcPct val="115000"/>
              </a:lnSpc>
              <a:spcAft>
                <a:spcPts val="600"/>
              </a:spcAft>
            </a:pPr>
            <a:r>
              <a:rPr lang="en-US" sz="1800" b="1" dirty="0" smtClean="0">
                <a:latin typeface="Karla" panose="020B0604020202020204" charset="0"/>
                <a:ea typeface="Montserrat"/>
                <a:cs typeface="Montserrat"/>
                <a:sym typeface="Montserrat"/>
              </a:rPr>
              <a:t>A quiet struggle </a:t>
            </a:r>
            <a:r>
              <a:rPr lang="en-US" sz="1800" dirty="0" smtClean="0">
                <a:solidFill>
                  <a:srgbClr val="666666"/>
                </a:solidFill>
                <a:latin typeface="Karla" panose="020B0604020202020204" charset="0"/>
                <a:ea typeface="Montserrat"/>
                <a:cs typeface="Montserrat"/>
                <a:sym typeface="Montserrat"/>
              </a:rPr>
              <a:t>for our attention goes on deep in our hearts. </a:t>
            </a:r>
          </a:p>
          <a:p>
            <a:pPr marL="285750" lvl="0" indent="-285750">
              <a:lnSpc>
                <a:spcPct val="115000"/>
              </a:lnSpc>
              <a:spcAft>
                <a:spcPts val="600"/>
              </a:spcAft>
              <a:buFont typeface="Wingdings" panose="05000000000000000000" pitchFamily="2" charset="2"/>
              <a:buChar char="Ø"/>
            </a:pPr>
            <a:r>
              <a:rPr lang="en-US" sz="1600" b="1" i="1" dirty="0" smtClean="0">
                <a:latin typeface="Karla" panose="020B0604020202020204" charset="0"/>
                <a:ea typeface="Montserrat"/>
                <a:cs typeface="Montserrat"/>
                <a:sym typeface="Montserrat"/>
              </a:rPr>
              <a:t>The </a:t>
            </a:r>
            <a:r>
              <a:rPr lang="en-US" sz="1600" b="1" i="1" dirty="0">
                <a:latin typeface="Karla" panose="020B0604020202020204" charset="0"/>
                <a:ea typeface="Montserrat"/>
                <a:cs typeface="Montserrat"/>
                <a:sym typeface="Montserrat"/>
              </a:rPr>
              <a:t>World</a:t>
            </a:r>
            <a:r>
              <a:rPr lang="en-US" sz="1600" i="1" dirty="0">
                <a:latin typeface="Karla" panose="020B0604020202020204" charset="0"/>
                <a:ea typeface="Montserrat"/>
                <a:cs typeface="Montserrat"/>
                <a:sym typeface="Montserrat"/>
              </a:rPr>
              <a:t>: </a:t>
            </a:r>
            <a:r>
              <a:rPr lang="en-US" sz="1600" i="1" dirty="0">
                <a:solidFill>
                  <a:srgbClr val="666666"/>
                </a:solidFill>
                <a:latin typeface="Karla" panose="020B0604020202020204" charset="0"/>
                <a:ea typeface="Montserrat"/>
                <a:cs typeface="Montserrat"/>
                <a:sym typeface="Montserrat"/>
              </a:rPr>
              <a:t>The incessant </a:t>
            </a:r>
            <a:r>
              <a:rPr lang="en-US" sz="1600" i="1" dirty="0" smtClean="0">
                <a:solidFill>
                  <a:srgbClr val="666666"/>
                </a:solidFill>
                <a:latin typeface="Karla" panose="020B0604020202020204" charset="0"/>
                <a:ea typeface="Montserrat"/>
                <a:cs typeface="Montserrat"/>
                <a:sym typeface="Montserrat"/>
              </a:rPr>
              <a:t>sensory distractions and demands </a:t>
            </a:r>
            <a:r>
              <a:rPr lang="en-US" sz="1600" i="1" dirty="0">
                <a:solidFill>
                  <a:srgbClr val="666666"/>
                </a:solidFill>
                <a:latin typeface="Karla" panose="020B0604020202020204" charset="0"/>
                <a:ea typeface="Montserrat"/>
                <a:cs typeface="Montserrat"/>
                <a:sym typeface="Montserrat"/>
              </a:rPr>
              <a:t>of the world around us </a:t>
            </a:r>
            <a:r>
              <a:rPr lang="en-US" sz="1600" i="1" dirty="0" smtClean="0">
                <a:solidFill>
                  <a:srgbClr val="666666"/>
                </a:solidFill>
                <a:latin typeface="Karla" panose="020B0604020202020204" charset="0"/>
                <a:ea typeface="Montserrat"/>
                <a:cs typeface="Montserrat"/>
                <a:sym typeface="Montserrat"/>
              </a:rPr>
              <a:t>compete </a:t>
            </a:r>
            <a:r>
              <a:rPr lang="en-US" sz="1600" i="1" dirty="0">
                <a:solidFill>
                  <a:srgbClr val="666666"/>
                </a:solidFill>
                <a:latin typeface="Karla" panose="020B0604020202020204" charset="0"/>
                <a:ea typeface="Montserrat"/>
                <a:cs typeface="Montserrat"/>
                <a:sym typeface="Montserrat"/>
              </a:rPr>
              <a:t>for out attention and loyalty. </a:t>
            </a:r>
            <a:endParaRPr lang="en-US" sz="1600" i="1" dirty="0" smtClean="0">
              <a:solidFill>
                <a:srgbClr val="666666"/>
              </a:solidFill>
              <a:latin typeface="Karla" panose="020B0604020202020204" charset="0"/>
              <a:ea typeface="Montserrat"/>
              <a:cs typeface="Montserrat"/>
              <a:sym typeface="Montserrat"/>
            </a:endParaRPr>
          </a:p>
          <a:p>
            <a:pPr marL="285750" lvl="0" indent="-285750">
              <a:lnSpc>
                <a:spcPct val="115000"/>
              </a:lnSpc>
              <a:spcAft>
                <a:spcPts val="600"/>
              </a:spcAft>
              <a:buFont typeface="Wingdings" panose="05000000000000000000" pitchFamily="2" charset="2"/>
              <a:buChar char="Ø"/>
            </a:pPr>
            <a:r>
              <a:rPr lang="en-US" sz="1600" b="1" i="1" dirty="0" smtClean="0">
                <a:latin typeface="Karla" panose="020B0604020202020204" charset="0"/>
                <a:ea typeface="Montserrat"/>
                <a:cs typeface="Montserrat"/>
                <a:sym typeface="Montserrat"/>
              </a:rPr>
              <a:t>The </a:t>
            </a:r>
            <a:r>
              <a:rPr lang="en-US" sz="1600" b="1" i="1" dirty="0">
                <a:latin typeface="Karla" panose="020B0604020202020204" charset="0"/>
                <a:ea typeface="Montserrat"/>
                <a:cs typeface="Montserrat"/>
                <a:sym typeface="Montserrat"/>
              </a:rPr>
              <a:t>F</a:t>
            </a:r>
            <a:r>
              <a:rPr lang="en-US" sz="1600" b="1" i="1" dirty="0" smtClean="0">
                <a:latin typeface="Karla" panose="020B0604020202020204" charset="0"/>
                <a:ea typeface="Montserrat"/>
                <a:cs typeface="Montserrat"/>
                <a:sym typeface="Montserrat"/>
              </a:rPr>
              <a:t>lesh</a:t>
            </a:r>
            <a:r>
              <a:rPr lang="en-US" sz="1600" i="1" dirty="0">
                <a:latin typeface="Karla" panose="020B0604020202020204" charset="0"/>
                <a:ea typeface="Montserrat"/>
                <a:cs typeface="Montserrat"/>
                <a:sym typeface="Montserrat"/>
              </a:rPr>
              <a:t>: </a:t>
            </a:r>
            <a:r>
              <a:rPr lang="en-US" sz="1600" i="1" dirty="0">
                <a:solidFill>
                  <a:srgbClr val="666666"/>
                </a:solidFill>
                <a:latin typeface="Karla" panose="020B0604020202020204" charset="0"/>
                <a:ea typeface="Montserrat"/>
                <a:cs typeface="Montserrat"/>
                <a:sym typeface="Montserrat"/>
              </a:rPr>
              <a:t>Our human urges, lusts, desires, feelings and pride, especially having to do with sex, money, power and prestige. </a:t>
            </a:r>
            <a:endParaRPr lang="en-US" sz="1600" i="1" dirty="0" smtClean="0">
              <a:solidFill>
                <a:srgbClr val="666666"/>
              </a:solidFill>
              <a:latin typeface="Karla" panose="020B0604020202020204" charset="0"/>
              <a:ea typeface="Montserrat"/>
              <a:cs typeface="Montserrat"/>
              <a:sym typeface="Montserrat"/>
            </a:endParaRPr>
          </a:p>
          <a:p>
            <a:pPr marL="285750" lvl="0" indent="-285750">
              <a:lnSpc>
                <a:spcPct val="115000"/>
              </a:lnSpc>
              <a:spcAft>
                <a:spcPts val="600"/>
              </a:spcAft>
              <a:buFont typeface="Wingdings" panose="05000000000000000000" pitchFamily="2" charset="2"/>
              <a:buChar char="Ø"/>
            </a:pPr>
            <a:r>
              <a:rPr lang="en-US" sz="1600" b="1" i="1" dirty="0" smtClean="0">
                <a:latin typeface="Karla" panose="020B0604020202020204" charset="0"/>
                <a:ea typeface="Montserrat"/>
                <a:cs typeface="Montserrat"/>
                <a:sym typeface="Montserrat"/>
              </a:rPr>
              <a:t>The Devil</a:t>
            </a:r>
            <a:r>
              <a:rPr lang="en-US" sz="1600" i="1" dirty="0">
                <a:latin typeface="Karla" panose="020B0604020202020204" charset="0"/>
                <a:ea typeface="Montserrat"/>
                <a:cs typeface="Montserrat"/>
                <a:sym typeface="Montserrat"/>
              </a:rPr>
              <a:t>: </a:t>
            </a:r>
            <a:r>
              <a:rPr lang="en-US" sz="1600" i="1" dirty="0">
                <a:solidFill>
                  <a:srgbClr val="666666"/>
                </a:solidFill>
                <a:latin typeface="Karla" panose="020B0604020202020204" charset="0"/>
                <a:ea typeface="Montserrat"/>
                <a:cs typeface="Montserrat"/>
                <a:sym typeface="Montserrat"/>
              </a:rPr>
              <a:t>Deceptions, rationalizations, grievances, victimhood, principalities and powers that promulgate false gospels and ideologies to compete with God’s Word. </a:t>
            </a:r>
            <a:endParaRPr lang="en-US" sz="1600" i="1" dirty="0" smtClean="0">
              <a:solidFill>
                <a:srgbClr val="666666"/>
              </a:solidFill>
              <a:latin typeface="Karla" panose="020B0604020202020204" charset="0"/>
              <a:ea typeface="Montserrat"/>
              <a:cs typeface="Montserrat"/>
              <a:sym typeface="Montserrat"/>
            </a:endParaRPr>
          </a:p>
          <a:p>
            <a:pPr marL="285750" indent="-285750">
              <a:lnSpc>
                <a:spcPct val="115000"/>
              </a:lnSpc>
              <a:spcAft>
                <a:spcPts val="600"/>
              </a:spcAft>
              <a:buClr>
                <a:srgbClr val="0070C0"/>
              </a:buClr>
              <a:buFont typeface="Wingdings" panose="05000000000000000000" pitchFamily="2" charset="2"/>
              <a:buChar char="Ø"/>
            </a:pPr>
            <a:r>
              <a:rPr lang="en-US" sz="1800" b="1" i="1" dirty="0" smtClean="0">
                <a:solidFill>
                  <a:srgbClr val="0070C0"/>
                </a:solidFill>
                <a:effectLst>
                  <a:outerShdw blurRad="38100" dist="38100" dir="2700000" algn="tl">
                    <a:srgbClr val="000000">
                      <a:alpha val="43137"/>
                    </a:srgbClr>
                  </a:outerShdw>
                </a:effectLst>
                <a:latin typeface="Karla" panose="020B0604020202020204" charset="0"/>
                <a:ea typeface="Montserrat"/>
                <a:cs typeface="Montserrat"/>
                <a:sym typeface="Montserrat"/>
              </a:rPr>
              <a:t>The gentle voice of God coming, quite apart </a:t>
            </a:r>
            <a:r>
              <a:rPr lang="en-US" sz="1800" b="1" i="1" dirty="0">
                <a:solidFill>
                  <a:srgbClr val="0070C0"/>
                </a:solidFill>
                <a:effectLst>
                  <a:outerShdw blurRad="38100" dist="38100" dir="2700000" algn="tl">
                    <a:srgbClr val="000000">
                      <a:alpha val="43137"/>
                    </a:srgbClr>
                  </a:outerShdw>
                </a:effectLst>
                <a:latin typeface="Karla" panose="020B0604020202020204" charset="0"/>
                <a:ea typeface="Montserrat"/>
                <a:cs typeface="Montserrat"/>
                <a:sym typeface="Montserrat"/>
              </a:rPr>
              <a:t>from all the other competing </a:t>
            </a:r>
            <a:r>
              <a:rPr lang="en-US" sz="1800" b="1" i="1" dirty="0" smtClean="0">
                <a:solidFill>
                  <a:srgbClr val="0070C0"/>
                </a:solidFill>
                <a:effectLst>
                  <a:outerShdw blurRad="38100" dist="38100" dir="2700000" algn="tl">
                    <a:srgbClr val="000000">
                      <a:alpha val="43137"/>
                    </a:srgbClr>
                  </a:outerShdw>
                </a:effectLst>
                <a:latin typeface="Karla" panose="020B0604020202020204" charset="0"/>
                <a:ea typeface="Montserrat"/>
                <a:cs typeface="Montserrat"/>
                <a:sym typeface="Montserrat"/>
              </a:rPr>
              <a:t>voices, through a door even deeper within us.</a:t>
            </a:r>
          </a:p>
        </p:txBody>
      </p:sp>
    </p:spTree>
    <p:extLst>
      <p:ext uri="{BB962C8B-B14F-4D97-AF65-F5344CB8AC3E}">
        <p14:creationId xmlns:p14="http://schemas.microsoft.com/office/powerpoint/2010/main" val="3373693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54864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mtClean="0"/>
              <a:t>SORTING OUT </a:t>
            </a:r>
            <a:r>
              <a:rPr lang="en" dirty="0" smtClean="0"/>
              <a:t>OUR THOUGHTS</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223" name="Google Shape;223;p26"/>
          <p:cNvSpPr txBox="1"/>
          <p:nvPr/>
        </p:nvSpPr>
        <p:spPr>
          <a:xfrm>
            <a:off x="609600" y="1333500"/>
            <a:ext cx="6477000" cy="3505200"/>
          </a:xfrm>
          <a:prstGeom prst="rect">
            <a:avLst/>
          </a:prstGeom>
          <a:noFill/>
          <a:ln>
            <a:noFill/>
          </a:ln>
        </p:spPr>
        <p:txBody>
          <a:bodyPr spcFirstLastPara="1" wrap="square" lIns="91425" tIns="91425" rIns="91425" bIns="91425" anchor="t" anchorCtr="0">
            <a:noAutofit/>
          </a:bodyPr>
          <a:lstStyle/>
          <a:p>
            <a:pPr>
              <a:lnSpc>
                <a:spcPct val="115000"/>
              </a:lnSpc>
              <a:spcAft>
                <a:spcPts val="1800"/>
              </a:spcAft>
            </a:pPr>
            <a:r>
              <a:rPr lang="en-US" sz="1800" i="1" dirty="0">
                <a:solidFill>
                  <a:srgbClr val="666666"/>
                </a:solidFill>
                <a:latin typeface="Karla" panose="020B0604020202020204" charset="0"/>
                <a:ea typeface="Montserrat"/>
                <a:cs typeface="Montserrat"/>
                <a:sym typeface="Montserrat"/>
              </a:rPr>
              <a:t>For the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Word </a:t>
            </a:r>
            <a:r>
              <a:rPr lang="en-US" sz="1800" b="1" i="1" dirty="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of God </a:t>
            </a:r>
            <a:r>
              <a:rPr lang="en-US" sz="1800" i="1" dirty="0">
                <a:solidFill>
                  <a:srgbClr val="666666"/>
                </a:solidFill>
                <a:latin typeface="Karla" panose="020B0604020202020204" charset="0"/>
                <a:ea typeface="Montserrat"/>
                <a:cs typeface="Montserrat"/>
                <a:sym typeface="Montserrat"/>
              </a:rPr>
              <a:t>is living and active, sharper than any two-edged sword, piercing to the division of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soul</a:t>
            </a:r>
            <a:r>
              <a:rPr lang="en-US" sz="1800"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and of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a:t>
            </a:r>
            <a:r>
              <a:rPr lang="en-US" sz="1800" i="1" dirty="0">
                <a:solidFill>
                  <a:srgbClr val="666666"/>
                </a:solidFill>
                <a:latin typeface="Karla" panose="020B0604020202020204" charset="0"/>
                <a:ea typeface="Montserrat"/>
                <a:cs typeface="Montserrat"/>
                <a:sym typeface="Montserrat"/>
              </a:rPr>
              <a:t>, of joints and of marrow, and discerning the</a:t>
            </a:r>
            <a:r>
              <a:rPr lang="en-US" sz="1800" i="1" dirty="0">
                <a:latin typeface="Karla" panose="020B0604020202020204" charset="0"/>
                <a:ea typeface="Montserrat"/>
                <a:cs typeface="Montserrat"/>
                <a:sym typeface="Montserrat"/>
              </a:rPr>
              <a:t>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thoughts</a:t>
            </a:r>
            <a:r>
              <a:rPr lang="en-US" sz="1800"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and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intentions</a:t>
            </a:r>
            <a:r>
              <a:rPr lang="en-US" sz="1800"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of the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heart</a:t>
            </a:r>
            <a:r>
              <a:rPr lang="en-US" sz="1800" i="1" dirty="0" smtClean="0">
                <a:solidFill>
                  <a:srgbClr val="666666"/>
                </a:solidFill>
                <a:latin typeface="Karla" panose="020B0604020202020204" charset="0"/>
                <a:ea typeface="Montserrat"/>
                <a:cs typeface="Montserrat"/>
                <a:sym typeface="Montserrat"/>
              </a:rPr>
              <a:t>.</a:t>
            </a:r>
            <a:r>
              <a:rPr lang="en-US" sz="1800" dirty="0">
                <a:solidFill>
                  <a:srgbClr val="666666"/>
                </a:solidFill>
                <a:latin typeface="Karla" panose="020B0604020202020204" charset="0"/>
                <a:ea typeface="Montserrat"/>
                <a:cs typeface="Montserrat"/>
                <a:sym typeface="Montserrat"/>
              </a:rPr>
              <a:t> 	</a:t>
            </a:r>
            <a:r>
              <a:rPr lang="en-US" sz="1800" dirty="0" smtClean="0">
                <a:solidFill>
                  <a:srgbClr val="666666"/>
                </a:solidFill>
                <a:latin typeface="Karla" panose="020B0604020202020204" charset="0"/>
                <a:ea typeface="Montserrat"/>
                <a:cs typeface="Montserrat"/>
                <a:sym typeface="Montserrat"/>
              </a:rPr>
              <a:t>			</a:t>
            </a:r>
            <a:r>
              <a:rPr lang="en-US" sz="2400" baseline="-20000" dirty="0" smtClean="0">
                <a:solidFill>
                  <a:srgbClr val="666666"/>
                </a:solidFill>
                <a:latin typeface="Karla" panose="020B0604020202020204" charset="0"/>
                <a:ea typeface="Montserrat"/>
                <a:cs typeface="Montserrat"/>
                <a:sym typeface="Montserrat"/>
              </a:rPr>
              <a:t>Hebrews 4:12</a:t>
            </a:r>
            <a:endParaRPr lang="en-US" sz="2400" i="1" baseline="-20000" dirty="0" smtClean="0">
              <a:solidFill>
                <a:srgbClr val="666666"/>
              </a:solidFill>
              <a:latin typeface="Karla" panose="020B0604020202020204" charset="0"/>
              <a:ea typeface="Montserrat"/>
              <a:cs typeface="Montserrat"/>
              <a:sym typeface="Montserrat"/>
            </a:endParaRPr>
          </a:p>
          <a:p>
            <a:pPr lvl="0">
              <a:lnSpc>
                <a:spcPct val="115000"/>
              </a:lnSpc>
              <a:spcAft>
                <a:spcPts val="600"/>
              </a:spcAft>
            </a:pPr>
            <a:r>
              <a:rPr lang="en-US" sz="1800" i="1" dirty="0" smtClean="0">
                <a:solidFill>
                  <a:srgbClr val="666666"/>
                </a:solidFill>
                <a:latin typeface="Karla" panose="020B0604020202020204" charset="0"/>
                <a:ea typeface="Montserrat"/>
                <a:cs typeface="Montserrat"/>
                <a:sym typeface="Montserrat"/>
              </a:rPr>
              <a:t>The </a:t>
            </a:r>
            <a:r>
              <a:rPr lang="en-US" sz="1800" i="1" dirty="0">
                <a:solidFill>
                  <a:srgbClr val="666666"/>
                </a:solidFill>
                <a:latin typeface="Karla" panose="020B0604020202020204" charset="0"/>
                <a:ea typeface="Montserrat"/>
                <a:cs typeface="Montserrat"/>
                <a:sym typeface="Montserrat"/>
              </a:rPr>
              <a:t>weapons of our warfare are not of the flesh but have divine power to destroy strongholds. </a:t>
            </a:r>
            <a:r>
              <a:rPr lang="en-US" sz="1800" i="1" dirty="0" smtClean="0">
                <a:solidFill>
                  <a:srgbClr val="666666"/>
                </a:solidFill>
                <a:latin typeface="Karla" panose="020B0604020202020204" charset="0"/>
                <a:ea typeface="Montserrat"/>
                <a:cs typeface="Montserrat"/>
                <a:sym typeface="Montserrat"/>
              </a:rPr>
              <a:t>We </a:t>
            </a:r>
            <a:r>
              <a:rPr lang="en-US" sz="1800" i="1" dirty="0">
                <a:solidFill>
                  <a:srgbClr val="666666"/>
                </a:solidFill>
                <a:latin typeface="Karla" panose="020B0604020202020204" charset="0"/>
                <a:ea typeface="Montserrat"/>
                <a:cs typeface="Montserrat"/>
                <a:sym typeface="Montserrat"/>
              </a:rPr>
              <a:t>destroy arguments and every lofty opinion raised against the knowledge of </a:t>
            </a:r>
            <a:r>
              <a:rPr lang="en-US" sz="1800" b="1" i="1"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God</a:t>
            </a:r>
            <a:r>
              <a:rPr lang="en-US" sz="1800" i="1" dirty="0">
                <a:solidFill>
                  <a:srgbClr val="666666"/>
                </a:solidFill>
                <a:latin typeface="Karla" panose="020B0604020202020204" charset="0"/>
                <a:ea typeface="Montserrat"/>
                <a:cs typeface="Montserrat"/>
                <a:sym typeface="Montserrat"/>
              </a:rPr>
              <a:t>, and take every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thought</a:t>
            </a:r>
            <a:r>
              <a:rPr lang="en-US" sz="1800" i="1" dirty="0">
                <a:solidFill>
                  <a:srgbClr val="00B0F0"/>
                </a:solidFill>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captive to obey </a:t>
            </a:r>
            <a:r>
              <a:rPr lang="en-US" sz="1800" b="1" i="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Montserrat"/>
                <a:sym typeface="Montserrat"/>
              </a:rPr>
              <a:t>Christ</a:t>
            </a:r>
            <a:r>
              <a:rPr lang="en-US" sz="1800" i="1" dirty="0" smtClean="0">
                <a:solidFill>
                  <a:srgbClr val="666666"/>
                </a:solidFill>
                <a:latin typeface="Karla" panose="020B0604020202020204" charset="0"/>
                <a:ea typeface="Montserrat"/>
                <a:cs typeface="Montserrat"/>
                <a:sym typeface="Montserrat"/>
              </a:rPr>
              <a:t>.</a:t>
            </a:r>
            <a:r>
              <a:rPr lang="en-US" sz="1800" i="1" dirty="0">
                <a:solidFill>
                  <a:srgbClr val="666666"/>
                </a:solidFill>
                <a:latin typeface="Karla" panose="020B0604020202020204" charset="0"/>
                <a:ea typeface="Montserrat"/>
                <a:cs typeface="Montserrat"/>
                <a:sym typeface="Montserrat"/>
              </a:rPr>
              <a:t>	</a:t>
            </a:r>
            <a:r>
              <a:rPr lang="en-US" sz="2400" baseline="-20000" dirty="0" smtClean="0">
                <a:solidFill>
                  <a:srgbClr val="666666"/>
                </a:solidFill>
                <a:latin typeface="Karla" panose="020B0604020202020204" charset="0"/>
                <a:ea typeface="Montserrat"/>
                <a:cs typeface="Montserrat"/>
                <a:sym typeface="Montserrat"/>
              </a:rPr>
              <a:t>2 </a:t>
            </a:r>
            <a:r>
              <a:rPr lang="en-US" sz="2400" baseline="-20000" dirty="0">
                <a:solidFill>
                  <a:srgbClr val="666666"/>
                </a:solidFill>
                <a:latin typeface="Karla" panose="020B0604020202020204" charset="0"/>
                <a:ea typeface="Montserrat"/>
                <a:cs typeface="Montserrat"/>
                <a:sym typeface="Montserrat"/>
              </a:rPr>
              <a:t>Corinthians </a:t>
            </a:r>
            <a:r>
              <a:rPr lang="en-US" sz="2400" baseline="-20000" dirty="0" smtClean="0">
                <a:solidFill>
                  <a:srgbClr val="666666"/>
                </a:solidFill>
                <a:latin typeface="Karla" panose="020B0604020202020204" charset="0"/>
                <a:ea typeface="Montserrat"/>
                <a:cs typeface="Montserrat"/>
                <a:sym typeface="Montserrat"/>
              </a:rPr>
              <a:t>10:4-5</a:t>
            </a:r>
            <a:endParaRPr lang="en-US" sz="2400" baseline="-20000" dirty="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2391709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1033563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10"/>
        <p:cNvGrpSpPr/>
        <p:nvPr/>
      </p:nvGrpSpPr>
      <p:grpSpPr>
        <a:xfrm>
          <a:off x="0" y="0"/>
          <a:ext cx="0" cy="0"/>
          <a:chOff x="0" y="0"/>
          <a:chExt cx="0" cy="0"/>
        </a:xfrm>
      </p:grpSpPr>
      <p:sp>
        <p:nvSpPr>
          <p:cNvPr id="113" name="Google Shape;113;p17"/>
          <p:cNvSpPr txBox="1">
            <a:spLocks noGrp="1"/>
          </p:cNvSpPr>
          <p:nvPr>
            <p:ph type="sldNum" idx="4294967295"/>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dirty="0"/>
          </a:p>
        </p:txBody>
      </p:sp>
      <p:sp>
        <p:nvSpPr>
          <p:cNvPr id="7" name="Google Shape;437;p40"/>
          <p:cNvSpPr txBox="1">
            <a:spLocks noGrp="1"/>
          </p:cNvSpPr>
          <p:nvPr>
            <p:ph type="subTitle" idx="1"/>
          </p:nvPr>
        </p:nvSpPr>
        <p:spPr>
          <a:xfrm>
            <a:off x="4648200" y="637433"/>
            <a:ext cx="4038600" cy="1153267"/>
          </a:xfrm>
          <a:prstGeom prst="rect">
            <a:avLst/>
          </a:prstGeom>
        </p:spPr>
        <p:txBody>
          <a:bodyPr spcFirstLastPara="1" wrap="square" lIns="91425" tIns="91425" rIns="91425" bIns="91425" anchor="b" anchorCtr="0">
            <a:noAutofit/>
          </a:bodyPr>
          <a:lstStyle/>
          <a:p>
            <a:pPr marL="0" lvl="0" indent="0" algn="l"/>
            <a:r>
              <a:rPr lang="en" sz="1700" dirty="0" smtClean="0"/>
              <a:t>Behold, I stand</a:t>
            </a:r>
            <a:r>
              <a:rPr lang="en-US" sz="1700" dirty="0" smtClean="0"/>
              <a:t> </a:t>
            </a:r>
            <a:r>
              <a:rPr lang="en-US" sz="1700" dirty="0"/>
              <a:t>at </a:t>
            </a:r>
            <a:r>
              <a:rPr lang="en-US" sz="1700" b="1" dirty="0">
                <a:effectLst>
                  <a:outerShdw blurRad="38100" dist="38100" dir="2700000" algn="tl">
                    <a:srgbClr val="000000">
                      <a:alpha val="43137"/>
                    </a:srgbClr>
                  </a:outerShdw>
                </a:effectLst>
              </a:rPr>
              <a:t>the door </a:t>
            </a:r>
            <a:r>
              <a:rPr lang="en-US" sz="1700" dirty="0"/>
              <a:t>and </a:t>
            </a:r>
            <a:r>
              <a:rPr lang="en-US" sz="1700" b="1" dirty="0">
                <a:effectLst>
                  <a:outerShdw blurRad="38100" dist="38100" dir="2700000" algn="tl">
                    <a:srgbClr val="000000">
                      <a:alpha val="43137"/>
                    </a:srgbClr>
                  </a:outerShdw>
                </a:effectLst>
              </a:rPr>
              <a:t>knock</a:t>
            </a:r>
            <a:r>
              <a:rPr lang="en-US" sz="1700" dirty="0"/>
              <a:t>. If anyone hears </a:t>
            </a:r>
            <a:r>
              <a:rPr lang="en-US" sz="1700" b="1" dirty="0">
                <a:solidFill>
                  <a:srgbClr val="4CC488"/>
                </a:solidFill>
                <a:effectLst>
                  <a:outerShdw blurRad="38100" dist="38100" dir="2700000" algn="tl">
                    <a:srgbClr val="000000">
                      <a:alpha val="43137"/>
                    </a:srgbClr>
                  </a:outerShdw>
                </a:effectLst>
              </a:rPr>
              <a:t>my voice </a:t>
            </a:r>
            <a:r>
              <a:rPr lang="en-US" sz="1700" dirty="0"/>
              <a:t>and opens </a:t>
            </a:r>
            <a:r>
              <a:rPr lang="en-US" sz="1700" b="1" dirty="0">
                <a:effectLst>
                  <a:outerShdw blurRad="38100" dist="38100" dir="2700000" algn="tl">
                    <a:srgbClr val="000000">
                      <a:alpha val="43137"/>
                    </a:srgbClr>
                  </a:outerShdw>
                </a:effectLst>
              </a:rPr>
              <a:t>the door</a:t>
            </a:r>
            <a:r>
              <a:rPr lang="en-US" sz="1700" dirty="0"/>
              <a:t>, I will come in to him and eat with him, and he with me. </a:t>
            </a:r>
            <a:endParaRPr lang="en-US" sz="1700" dirty="0" smtClean="0"/>
          </a:p>
          <a:p>
            <a:pPr marL="0" lvl="0" indent="0" algn="l"/>
            <a:r>
              <a:rPr lang="en-US" sz="1700" dirty="0" smtClean="0"/>
              <a:t>		</a:t>
            </a:r>
            <a:r>
              <a:rPr lang="en-US" sz="2200" baseline="-20000" dirty="0" smtClean="0"/>
              <a:t>Revelation 3:20</a:t>
            </a:r>
            <a:endParaRPr sz="2200" baseline="-20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200" y="2100576"/>
            <a:ext cx="2197833" cy="2834640"/>
          </a:xfrm>
          <a:prstGeom prst="rect">
            <a:avLst/>
          </a:prstGeom>
        </p:spPr>
      </p:pic>
      <p:sp>
        <p:nvSpPr>
          <p:cNvPr id="6" name="Google Shape;437;p40"/>
          <p:cNvSpPr txBox="1">
            <a:spLocks/>
          </p:cNvSpPr>
          <p:nvPr/>
        </p:nvSpPr>
        <p:spPr>
          <a:xfrm>
            <a:off x="204136" y="266703"/>
            <a:ext cx="3834464" cy="16001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1pPr>
            <a:lvl2pPr marL="914400" marR="0" lvl="1"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2pPr>
            <a:lvl3pPr marL="1371600" marR="0" lvl="2"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3pPr>
            <a:lvl4pPr marL="1828800" marR="0" lvl="3"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4pPr>
            <a:lvl5pPr marL="2286000" marR="0" lvl="4"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5pPr>
            <a:lvl6pPr marL="2743200" marR="0" lvl="5"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6pPr>
            <a:lvl7pPr marL="3200400" marR="0" lvl="6"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7pPr>
            <a:lvl8pPr marL="3657600" marR="0" lvl="7"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8pPr>
            <a:lvl9pPr marL="4114800" marR="0" lvl="8" indent="-355600" algn="r" rtl="0">
              <a:lnSpc>
                <a:spcPct val="100000"/>
              </a:lnSpc>
              <a:spcBef>
                <a:spcPts val="0"/>
              </a:spcBef>
              <a:spcAft>
                <a:spcPts val="0"/>
              </a:spcAft>
              <a:buClr>
                <a:schemeClr val="lt1"/>
              </a:buClr>
              <a:buSzPts val="1800"/>
              <a:buFont typeface="Karla"/>
              <a:buNone/>
              <a:defRPr sz="1800" b="0" i="0" u="none" strike="noStrike" cap="none">
                <a:solidFill>
                  <a:schemeClr val="lt1"/>
                </a:solidFill>
                <a:latin typeface="Karla"/>
                <a:ea typeface="Karla"/>
                <a:cs typeface="Karla"/>
                <a:sym typeface="Karla"/>
              </a:defRPr>
            </a:lvl9pPr>
          </a:lstStyle>
          <a:p>
            <a:pPr marL="0" indent="0" algn="l"/>
            <a:r>
              <a:rPr lang="en-US" sz="1500" dirty="0">
                <a:solidFill>
                  <a:srgbClr val="000000"/>
                </a:solidFill>
              </a:rPr>
              <a:t>Ask, and it will be given to you; seek, and you will find; </a:t>
            </a:r>
            <a:r>
              <a:rPr lang="en-US" sz="1500" b="1" dirty="0">
                <a:solidFill>
                  <a:srgbClr val="000000"/>
                </a:solidFill>
                <a:effectLst>
                  <a:outerShdw blurRad="38100" dist="38100" dir="2700000" algn="tl">
                    <a:srgbClr val="000000">
                      <a:alpha val="43137"/>
                    </a:srgbClr>
                  </a:outerShdw>
                </a:effectLst>
              </a:rPr>
              <a:t>knock</a:t>
            </a:r>
            <a:r>
              <a:rPr lang="en-US" sz="1500" dirty="0">
                <a:solidFill>
                  <a:srgbClr val="000000"/>
                </a:solidFill>
              </a:rPr>
              <a:t>, and it will be opened to you. </a:t>
            </a:r>
            <a:r>
              <a:rPr lang="en-US" sz="1500" dirty="0" smtClean="0">
                <a:solidFill>
                  <a:srgbClr val="000000"/>
                </a:solidFill>
              </a:rPr>
              <a:t>For </a:t>
            </a:r>
            <a:r>
              <a:rPr lang="en-US" sz="1500" dirty="0">
                <a:solidFill>
                  <a:srgbClr val="000000"/>
                </a:solidFill>
              </a:rPr>
              <a:t>everyone who asks receives, and the one who seeks finds, and to the one who </a:t>
            </a:r>
            <a:r>
              <a:rPr lang="en-US" sz="1500" b="1" dirty="0">
                <a:solidFill>
                  <a:srgbClr val="000000"/>
                </a:solidFill>
                <a:effectLst>
                  <a:outerShdw blurRad="38100" dist="38100" dir="2700000" algn="tl">
                    <a:srgbClr val="000000">
                      <a:alpha val="43137"/>
                    </a:srgbClr>
                  </a:outerShdw>
                </a:effectLst>
              </a:rPr>
              <a:t>knocks</a:t>
            </a:r>
            <a:r>
              <a:rPr lang="en-US" sz="1500" dirty="0">
                <a:solidFill>
                  <a:srgbClr val="000000"/>
                </a:solidFill>
              </a:rPr>
              <a:t> it will be opened. </a:t>
            </a:r>
            <a:r>
              <a:rPr lang="en-US" sz="1500" dirty="0" smtClean="0">
                <a:solidFill>
                  <a:srgbClr val="000000"/>
                </a:solidFill>
              </a:rPr>
              <a:t> </a:t>
            </a:r>
            <a:r>
              <a:rPr lang="en-US" sz="1600" dirty="0" smtClean="0">
                <a:solidFill>
                  <a:srgbClr val="000000"/>
                </a:solidFill>
              </a:rPr>
              <a:t>		</a:t>
            </a:r>
            <a:r>
              <a:rPr lang="en-US" sz="1400" dirty="0" smtClean="0">
                <a:solidFill>
                  <a:srgbClr val="000000"/>
                </a:solidFill>
              </a:rPr>
              <a:t>Matthew </a:t>
            </a:r>
            <a:r>
              <a:rPr lang="en-US" sz="1400" dirty="0">
                <a:solidFill>
                  <a:srgbClr val="000000"/>
                </a:solidFill>
              </a:rPr>
              <a:t>7:7</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605" y="1938601"/>
            <a:ext cx="3560240" cy="32610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8541" y="3186317"/>
            <a:ext cx="813039" cy="58032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8154" y="3155383"/>
            <a:ext cx="830585" cy="592845"/>
          </a:xfrm>
          <a:prstGeom prst="rect">
            <a:avLst/>
          </a:prstGeom>
        </p:spPr>
      </p:pic>
      <p:sp>
        <p:nvSpPr>
          <p:cNvPr id="10" name="TextBox 9"/>
          <p:cNvSpPr txBox="1"/>
          <p:nvPr/>
        </p:nvSpPr>
        <p:spPr>
          <a:xfrm>
            <a:off x="2630642" y="3281423"/>
            <a:ext cx="1132040" cy="307777"/>
          </a:xfrm>
          <a:prstGeom prst="rect">
            <a:avLst/>
          </a:prstGeom>
          <a:noFill/>
        </p:spPr>
        <p:txBody>
          <a:bodyPr wrap="none" rtlCol="0">
            <a:spAutoFit/>
          </a:bodyPr>
          <a:lstStyle/>
          <a:p>
            <a:pPr algn="ctr"/>
            <a:r>
              <a:rPr lang="en-US" b="1" dirty="0" smtClean="0">
                <a:effectLst>
                  <a:outerShdw blurRad="38100" dist="38100" dir="2700000" algn="tl">
                    <a:srgbClr val="000000">
                      <a:alpha val="43137"/>
                    </a:srgbClr>
                  </a:outerShdw>
                </a:effectLst>
              </a:rPr>
              <a:t>THE DOOR</a:t>
            </a:r>
            <a:endParaRPr lang="en-US" b="1" dirty="0">
              <a:effectLst>
                <a:outerShdw blurRad="38100" dist="38100" dir="2700000" algn="tl">
                  <a:srgbClr val="000000">
                    <a:alpha val="43137"/>
                  </a:srgbClr>
                </a:outerShdw>
              </a:effectLst>
            </a:endParaRPr>
          </a:p>
        </p:txBody>
      </p:sp>
      <p:sp>
        <p:nvSpPr>
          <p:cNvPr id="11" name="TextBox 10"/>
          <p:cNvSpPr txBox="1"/>
          <p:nvPr/>
        </p:nvSpPr>
        <p:spPr>
          <a:xfrm>
            <a:off x="204130" y="3291811"/>
            <a:ext cx="8939869" cy="338554"/>
          </a:xfrm>
          <a:prstGeom prst="rect">
            <a:avLst/>
          </a:prstGeom>
          <a:noFill/>
        </p:spPr>
        <p:txBody>
          <a:bodyPr wrap="square" rtlCol="0">
            <a:spAutoFit/>
          </a:bodyPr>
          <a:lstStyle/>
          <a:p>
            <a:pPr algn="just"/>
            <a:r>
              <a:rPr lang="en-US" sz="1600" b="1" i="1" dirty="0" smtClean="0">
                <a:solidFill>
                  <a:schemeClr val="accent1">
                    <a:lumMod val="50000"/>
                  </a:schemeClr>
                </a:solidFill>
                <a:effectLst>
                  <a:outerShdw blurRad="38100" dist="38100" dir="2700000" algn="tl">
                    <a:srgbClr val="000000">
                      <a:alpha val="43137"/>
                    </a:srgbClr>
                  </a:outerShdw>
                </a:effectLst>
              </a:rPr>
              <a:t>US</a:t>
            </a:r>
            <a:r>
              <a:rPr lang="en-US" b="1" i="1" dirty="0" smtClean="0">
                <a:solidFill>
                  <a:schemeClr val="bg1"/>
                </a:solidFill>
                <a:effectLst>
                  <a:outerShdw blurRad="38100" dist="38100" dir="2700000" algn="tl">
                    <a:srgbClr val="000000">
                      <a:alpha val="43137"/>
                    </a:srgbClr>
                  </a:outerShdw>
                </a:effectLst>
              </a:rPr>
              <a:t>						          THE DOOR TO        </a:t>
            </a:r>
            <a:r>
              <a:rPr lang="en-US" b="1" i="1" dirty="0" smtClean="0">
                <a:solidFill>
                  <a:srgbClr val="FFC000"/>
                </a:solidFill>
                <a:effectLst>
                  <a:outerShdw blurRad="38100" dist="38100" dir="2700000" algn="tl">
                    <a:srgbClr val="000000">
                      <a:alpha val="43137"/>
                    </a:srgbClr>
                  </a:outerShdw>
                </a:effectLst>
              </a:rPr>
              <a:t>THE FATHER</a:t>
            </a:r>
            <a:endParaRPr lang="en-US" b="1" i="1" dirty="0">
              <a:solidFill>
                <a:srgbClr val="FFC000"/>
              </a:solidFill>
              <a:effectLst>
                <a:outerShdw blurRad="38100" dist="38100" dir="2700000" algn="tl">
                  <a:srgbClr val="000000">
                    <a:alpha val="43137"/>
                  </a:srgbClr>
                </a:outerShdw>
              </a:effectLst>
            </a:endParaRPr>
          </a:p>
        </p:txBody>
      </p:sp>
      <p:sp>
        <p:nvSpPr>
          <p:cNvPr id="12" name="TextBox 11"/>
          <p:cNvSpPr txBox="1"/>
          <p:nvPr/>
        </p:nvSpPr>
        <p:spPr>
          <a:xfrm>
            <a:off x="829859" y="5127824"/>
            <a:ext cx="8305800" cy="307777"/>
          </a:xfrm>
          <a:prstGeom prst="rect">
            <a:avLst/>
          </a:prstGeom>
          <a:noFill/>
          <a:effectLst>
            <a:glow>
              <a:schemeClr val="bg1"/>
            </a:glow>
          </a:effectLst>
        </p:spPr>
        <p:txBody>
          <a:bodyPr wrap="square" rtlCol="0">
            <a:spAutoFit/>
          </a:bodyPr>
          <a:lstStyle/>
          <a:p>
            <a:r>
              <a:rPr lang="en-US" b="1" i="1" spc="30" dirty="0" smtClean="0"/>
              <a:t>Recommendation:</a:t>
            </a:r>
            <a:r>
              <a:rPr lang="en-US" sz="1200" b="1" i="1" spc="30" dirty="0"/>
              <a:t> </a:t>
            </a:r>
            <a:r>
              <a:rPr lang="en-US" b="1" i="1" spc="30" dirty="0" smtClean="0"/>
              <a:t>Open the door and </a:t>
            </a:r>
            <a:r>
              <a:rPr lang="en-US" b="1" i="1" spc="30" dirty="0" smtClean="0">
                <a:solidFill>
                  <a:srgbClr val="C00000"/>
                </a:solidFill>
                <a:effectLst>
                  <a:outerShdw blurRad="38100" dist="38100" dir="2700000" algn="tl">
                    <a:srgbClr val="000000">
                      <a:alpha val="43137"/>
                    </a:srgbClr>
                  </a:outerShdw>
                </a:effectLst>
              </a:rPr>
              <a:t>let Him in</a:t>
            </a:r>
            <a:r>
              <a:rPr lang="en-US" b="1" i="1" spc="30" dirty="0" smtClean="0"/>
              <a:t>   </a:t>
            </a:r>
            <a:r>
              <a:rPr lang="en-US" b="1" i="1" spc="30" dirty="0" smtClean="0">
                <a:solidFill>
                  <a:schemeClr val="bg1"/>
                </a:solidFill>
              </a:rPr>
              <a:t>then leave it open, listen, and </a:t>
            </a:r>
            <a:r>
              <a:rPr lang="en-US" b="1" i="1" spc="30" dirty="0" smtClean="0">
                <a:solidFill>
                  <a:srgbClr val="FF0000"/>
                </a:solidFill>
              </a:rPr>
              <a:t>follow Him!</a:t>
            </a:r>
            <a:endParaRPr lang="en-US" b="1" i="1" spc="30" dirty="0">
              <a:solidFill>
                <a:srgbClr val="FF0000"/>
              </a:solidFill>
            </a:endParaRPr>
          </a:p>
        </p:txBody>
      </p:sp>
      <p:sp>
        <p:nvSpPr>
          <p:cNvPr id="13" name="TextBox 12"/>
          <p:cNvSpPr txBox="1"/>
          <p:nvPr/>
        </p:nvSpPr>
        <p:spPr>
          <a:xfrm>
            <a:off x="1" y="4305532"/>
            <a:ext cx="9144000" cy="369332"/>
          </a:xfrm>
          <a:prstGeom prst="rect">
            <a:avLst/>
          </a:prstGeom>
          <a:noFill/>
        </p:spPr>
        <p:txBody>
          <a:bodyPr wrap="square" rtlCol="0">
            <a:spAutoFit/>
          </a:bodyPr>
          <a:lstStyle/>
          <a:p>
            <a:pPr algn="ctr"/>
            <a:r>
              <a:rPr lang="en-US" sz="1800" b="1" i="1" dirty="0" smtClean="0">
                <a:solidFill>
                  <a:schemeClr val="accent1">
                    <a:lumMod val="50000"/>
                  </a:schemeClr>
                </a:solidFill>
                <a:effectLst>
                  <a:outerShdw blurRad="38100" dist="38100" dir="2700000" algn="tl">
                    <a:srgbClr val="000000">
                      <a:alpha val="43137"/>
                    </a:srgbClr>
                  </a:outerShdw>
                </a:effectLst>
              </a:rPr>
              <a:t>EARTH</a:t>
            </a:r>
            <a:r>
              <a:rPr lang="en-US" sz="1800" b="1" i="1" dirty="0" smtClean="0">
                <a:solidFill>
                  <a:srgbClr val="339966"/>
                </a:solidFill>
                <a:effectLst>
                  <a:outerShdw blurRad="38100" dist="38100" dir="2700000" algn="tl">
                    <a:srgbClr val="000000">
                      <a:alpha val="43137"/>
                    </a:srgbClr>
                  </a:outerShdw>
                </a:effectLst>
              </a:rPr>
              <a:t> </a:t>
            </a:r>
            <a:r>
              <a:rPr lang="en-US" b="1" i="1" dirty="0" smtClean="0">
                <a:solidFill>
                  <a:schemeClr val="bg1"/>
                </a:solidFill>
                <a:effectLst>
                  <a:outerShdw blurRad="38100" dist="38100" dir="2700000" algn="tl">
                    <a:srgbClr val="000000">
                      <a:alpha val="43137"/>
                    </a:srgbClr>
                  </a:outerShdw>
                </a:effectLst>
              </a:rPr>
              <a:t>								          </a:t>
            </a:r>
            <a:r>
              <a:rPr lang="en-US" sz="1800" b="1" i="1" dirty="0" smtClean="0">
                <a:solidFill>
                  <a:srgbClr val="FFC000"/>
                </a:solidFill>
                <a:effectLst>
                  <a:outerShdw blurRad="38100" dist="38100" dir="2700000" algn="tl">
                    <a:srgbClr val="000000">
                      <a:alpha val="43137"/>
                    </a:srgbClr>
                  </a:outerShdw>
                </a:effectLst>
              </a:rPr>
              <a:t>HEAVEN</a:t>
            </a:r>
            <a:endParaRPr lang="en-US" b="1" i="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514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10"/>
        <p:cNvGrpSpPr/>
        <p:nvPr/>
      </p:nvGrpSpPr>
      <p:grpSpPr>
        <a:xfrm>
          <a:off x="0" y="0"/>
          <a:ext cx="0" cy="0"/>
          <a:chOff x="0" y="0"/>
          <a:chExt cx="0" cy="0"/>
        </a:xfrm>
      </p:grpSpPr>
      <p:sp>
        <p:nvSpPr>
          <p:cNvPr id="113" name="Google Shape;113;p17"/>
          <p:cNvSpPr txBox="1">
            <a:spLocks noGrp="1"/>
          </p:cNvSpPr>
          <p:nvPr>
            <p:ph type="sldNum" idx="4294967295"/>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dirty="0"/>
          </a:p>
        </p:txBody>
      </p:sp>
      <p:sp>
        <p:nvSpPr>
          <p:cNvPr id="7" name="Google Shape;437;p40"/>
          <p:cNvSpPr txBox="1">
            <a:spLocks noGrp="1"/>
          </p:cNvSpPr>
          <p:nvPr>
            <p:ph type="subTitle" idx="1"/>
          </p:nvPr>
        </p:nvSpPr>
        <p:spPr>
          <a:xfrm>
            <a:off x="457200" y="438912"/>
            <a:ext cx="3344433" cy="4953000"/>
          </a:xfrm>
          <a:prstGeom prst="rect">
            <a:avLst/>
          </a:prstGeom>
        </p:spPr>
        <p:txBody>
          <a:bodyPr spcFirstLastPara="1" wrap="square" lIns="91425" tIns="91425" rIns="91425" bIns="91425" anchor="ctr" anchorCtr="0">
            <a:noAutofit/>
          </a:bodyPr>
          <a:lstStyle/>
          <a:p>
            <a:pPr marL="0" lvl="0" indent="0" algn="ctr"/>
            <a:endParaRPr lang="en-US" sz="2200" dirty="0">
              <a:solidFill>
                <a:srgbClr val="0082B0"/>
              </a:solidFill>
              <a:latin typeface="Arial Black" panose="020B0A04020102020204" pitchFamily="34" charset="0"/>
            </a:endParaRPr>
          </a:p>
          <a:p>
            <a:pPr marL="0" lvl="0" indent="0" algn="ctr"/>
            <a:r>
              <a:rPr lang="en-US" sz="2200" b="1" i="1" dirty="0" smtClean="0">
                <a:solidFill>
                  <a:srgbClr val="0082B0"/>
                </a:solidFill>
                <a:latin typeface="+mj-lt"/>
              </a:rPr>
              <a:t>Trust in the Lord</a:t>
            </a:r>
          </a:p>
          <a:p>
            <a:pPr marL="0" lvl="0" indent="0" algn="ctr"/>
            <a:endParaRPr lang="en-US" sz="2200" dirty="0" smtClean="0">
              <a:solidFill>
                <a:srgbClr val="0082B0"/>
              </a:solidFill>
              <a:latin typeface="Arial Black" panose="020B0A04020102020204" pitchFamily="34" charset="0"/>
            </a:endParaRPr>
          </a:p>
          <a:p>
            <a:pPr marL="0" lvl="0" indent="0" algn="ctr"/>
            <a:endParaRPr lang="en-US" sz="1200" dirty="0" smtClean="0">
              <a:solidFill>
                <a:srgbClr val="0082B0"/>
              </a:solidFill>
              <a:latin typeface="Arial Black" panose="020B0A04020102020204" pitchFamily="34" charset="0"/>
            </a:endParaRPr>
          </a:p>
          <a:p>
            <a:pPr marL="0" lvl="0" indent="0" algn="ctr"/>
            <a:r>
              <a:rPr lang="en-US" sz="2200" dirty="0" smtClean="0">
                <a:solidFill>
                  <a:srgbClr val="0082B0"/>
                </a:solidFill>
                <a:latin typeface="Arial Black" panose="020B0A04020102020204" pitchFamily="34" charset="0"/>
              </a:rPr>
              <a:t>Conversion from</a:t>
            </a:r>
          </a:p>
          <a:p>
            <a:pPr marL="0" indent="0" algn="ctr"/>
            <a:r>
              <a:rPr lang="en-US" sz="2200" dirty="0" smtClean="0">
                <a:solidFill>
                  <a:srgbClr val="0082B0"/>
                </a:solidFill>
                <a:latin typeface="Arial Black" panose="020B0A04020102020204" pitchFamily="34" charset="0"/>
              </a:rPr>
              <a:t>Self </a:t>
            </a:r>
            <a:r>
              <a:rPr lang="en-US" sz="2200" dirty="0">
                <a:solidFill>
                  <a:srgbClr val="0082B0"/>
                </a:solidFill>
                <a:latin typeface="Arial Black" panose="020B0A04020102020204" pitchFamily="34" charset="0"/>
              </a:rPr>
              <a:t>as </a:t>
            </a:r>
            <a:r>
              <a:rPr lang="en-US" sz="2200" dirty="0" smtClean="0">
                <a:solidFill>
                  <a:srgbClr val="0082B0"/>
                </a:solidFill>
                <a:latin typeface="Arial Black" panose="020B0A04020102020204" pitchFamily="34" charset="0"/>
              </a:rPr>
              <a:t>lord</a:t>
            </a:r>
          </a:p>
          <a:p>
            <a:pPr marL="0" indent="0" algn="ctr"/>
            <a:r>
              <a:rPr lang="en-US" sz="2200" dirty="0" smtClean="0">
                <a:solidFill>
                  <a:srgbClr val="0082B0"/>
                </a:solidFill>
                <a:latin typeface="Arial Black" panose="020B0A04020102020204" pitchFamily="34" charset="0"/>
              </a:rPr>
              <a:t>to </a:t>
            </a:r>
            <a:r>
              <a:rPr lang="en-US" sz="2200" dirty="0">
                <a:solidFill>
                  <a:srgbClr val="C00000"/>
                </a:solidFill>
                <a:latin typeface="Arial Black" panose="020B0A04020102020204" pitchFamily="34" charset="0"/>
              </a:rPr>
              <a:t>Christ as </a:t>
            </a:r>
            <a:r>
              <a:rPr lang="en-US" sz="2200" dirty="0" smtClean="0">
                <a:solidFill>
                  <a:srgbClr val="C00000"/>
                </a:solidFill>
                <a:latin typeface="Arial Black" panose="020B0A04020102020204" pitchFamily="34" charset="0"/>
              </a:rPr>
              <a:t>Lord</a:t>
            </a:r>
          </a:p>
          <a:p>
            <a:pPr marL="0" indent="0" algn="ctr"/>
            <a:endParaRPr lang="en-US" sz="2200" dirty="0" smtClean="0">
              <a:solidFill>
                <a:srgbClr val="0082B0"/>
              </a:solidFill>
              <a:latin typeface="Arial Black" panose="020B0A04020102020204" pitchFamily="34" charset="0"/>
            </a:endParaRPr>
          </a:p>
          <a:p>
            <a:pPr marL="0" indent="0" algn="ctr"/>
            <a:r>
              <a:rPr lang="en-US" sz="2200" b="1" i="1" dirty="0" smtClean="0">
                <a:solidFill>
                  <a:srgbClr val="0082B0"/>
                </a:solidFill>
                <a:latin typeface="Arial" panose="020B0604020202020204" pitchFamily="34" charset="0"/>
                <a:cs typeface="Arial" panose="020B0604020202020204" pitchFamily="34" charset="0"/>
              </a:rPr>
              <a:t>and lean not to </a:t>
            </a:r>
          </a:p>
          <a:p>
            <a:pPr marL="0" indent="0" algn="ctr"/>
            <a:r>
              <a:rPr lang="en-US" sz="2200" b="1" i="1" dirty="0" smtClean="0">
                <a:solidFill>
                  <a:srgbClr val="0082B0"/>
                </a:solidFill>
                <a:latin typeface="Arial" panose="020B0604020202020204" pitchFamily="34" charset="0"/>
                <a:cs typeface="Arial" panose="020B0604020202020204" pitchFamily="34" charset="0"/>
              </a:rPr>
              <a:t>your own understanding</a:t>
            </a:r>
            <a:endParaRPr lang="en-US" sz="2200" b="1" i="1" dirty="0">
              <a:solidFill>
                <a:srgbClr val="0082B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26" y="640080"/>
            <a:ext cx="3473995" cy="4480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444242"/>
            <a:ext cx="4240698" cy="167640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419100"/>
            <a:ext cx="3379666" cy="1737360"/>
          </a:xfrm>
          <a:prstGeom prst="rect">
            <a:avLst/>
          </a:prstGeom>
        </p:spPr>
      </p:pic>
    </p:spTree>
    <p:extLst>
      <p:ext uri="{BB962C8B-B14F-4D97-AF65-F5344CB8AC3E}">
        <p14:creationId xmlns:p14="http://schemas.microsoft.com/office/powerpoint/2010/main" val="180824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2000"/>
                                        <p:tgtEl>
                                          <p:spTgt spid="15"/>
                                        </p:tgtEl>
                                        <p:attrNameLst>
                                          <p:attrName>ppt_x</p:attrName>
                                        </p:attrNameLst>
                                      </p:cBhvr>
                                      <p:tavLst>
                                        <p:tav tm="0">
                                          <p:val>
                                            <p:strVal val="ppt_x"/>
                                          </p:val>
                                        </p:tav>
                                        <p:tav tm="100000">
                                          <p:val>
                                            <p:strVal val="0-ppt_w/2"/>
                                          </p:val>
                                        </p:tav>
                                      </p:tavLst>
                                    </p:anim>
                                    <p:anim calcmode="lin" valueType="num">
                                      <p:cBhvr additive="base">
                                        <p:cTn id="7" dur="2000"/>
                                        <p:tgtEl>
                                          <p:spTgt spid="15"/>
                                        </p:tgtEl>
                                        <p:attrNameLst>
                                          <p:attrName>ppt_y</p:attrName>
                                        </p:attrNameLst>
                                      </p:cBhvr>
                                      <p:tavLst>
                                        <p:tav tm="0">
                                          <p:val>
                                            <p:strVal val="ppt_y"/>
                                          </p:val>
                                        </p:tav>
                                        <p:tav tm="100000">
                                          <p:val>
                                            <p:strVal val="ppt_y"/>
                                          </p:val>
                                        </p:tav>
                                      </p:tavLst>
                                    </p:anim>
                                    <p:set>
                                      <p:cBhvr>
                                        <p:cTn id="8" dur="1" fill="hold">
                                          <p:stCondLst>
                                            <p:cond delay="19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0-#ppt_w/2"/>
                                          </p:val>
                                        </p:tav>
                                        <p:tav tm="100000">
                                          <p:val>
                                            <p:strVal val="#ppt_x"/>
                                          </p:val>
                                        </p:tav>
                                      </p:tavLst>
                                    </p:anim>
                                    <p:anim calcmode="lin" valueType="num">
                                      <p:cBhvr additive="base">
                                        <p:cTn id="2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841000" y="723900"/>
            <a:ext cx="48015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HOW THE BRAIN WORKS</a:t>
            </a:r>
            <a:endParaRPr sz="2400" dirty="0">
              <a:solidFill>
                <a:srgbClr val="CDDC39"/>
              </a:solidFill>
            </a:endParaRPr>
          </a:p>
        </p:txBody>
      </p:sp>
      <p:sp>
        <p:nvSpPr>
          <p:cNvPr id="90" name="Google Shape;90;p15"/>
          <p:cNvSpPr txBox="1"/>
          <p:nvPr/>
        </p:nvSpPr>
        <p:spPr>
          <a:xfrm>
            <a:off x="841000" y="1257300"/>
            <a:ext cx="3121400" cy="3733800"/>
          </a:xfrm>
          <a:prstGeom prst="rect">
            <a:avLst/>
          </a:prstGeom>
          <a:noFill/>
          <a:ln>
            <a:noFill/>
          </a:ln>
        </p:spPr>
        <p:txBody>
          <a:bodyPr spcFirstLastPara="1" wrap="square" lIns="91425" tIns="91425" rIns="91425" bIns="91425" anchor="t" anchorCtr="0">
            <a:noAutofit/>
          </a:bodyPr>
          <a:lstStyle/>
          <a:p>
            <a:pPr marL="0" lvl="0" indent="0" algn="l" rtl="0">
              <a:spcAft>
                <a:spcPts val="0"/>
              </a:spcAft>
              <a:buNone/>
            </a:pPr>
            <a:r>
              <a:rPr lang="en" sz="2000" b="1" dirty="0" smtClean="0">
                <a:solidFill>
                  <a:srgbClr val="0070C0"/>
                </a:solidFill>
                <a:effectLst>
                  <a:outerShdw blurRad="38100" dist="38100" dir="2700000" algn="tl">
                    <a:srgbClr val="000000">
                      <a:alpha val="43137"/>
                    </a:srgbClr>
                  </a:outerShdw>
                </a:effectLst>
                <a:latin typeface="Montserrat" panose="020B0604020202020204" charset="0"/>
                <a:ea typeface="Karla"/>
                <a:cs typeface="Karla"/>
                <a:sym typeface="Karla"/>
              </a:rPr>
              <a:t>LEFT BRAIN</a:t>
            </a:r>
            <a:endParaRPr sz="2000" b="1" dirty="0">
              <a:solidFill>
                <a:srgbClr val="0070C0"/>
              </a:solidFill>
              <a:effectLst>
                <a:outerShdw blurRad="38100" dist="38100" dir="2700000" algn="tl">
                  <a:srgbClr val="000000">
                    <a:alpha val="43137"/>
                  </a:srgbClr>
                </a:outerShdw>
              </a:effectLst>
              <a:latin typeface="Montserrat" panose="020B0604020202020204" charset="0"/>
              <a:ea typeface="Karla"/>
              <a:cs typeface="Karla"/>
              <a:sym typeface="Karla"/>
            </a:endParaRPr>
          </a:p>
          <a:p>
            <a:pPr marL="182880" indent="-228600">
              <a:spcBef>
                <a:spcPts val="600"/>
              </a:spcBef>
              <a:buClrTx/>
              <a:buSzPct val="100000"/>
              <a:buFont typeface="Wingdings" panose="05000000000000000000" pitchFamily="2" charset="2"/>
              <a:buChar char="v"/>
            </a:pPr>
            <a:r>
              <a:rPr lang="en-US" sz="1800" dirty="0">
                <a:latin typeface="Karla"/>
                <a:ea typeface="Karla"/>
                <a:cs typeface="Karla"/>
                <a:sym typeface="Karla"/>
              </a:rPr>
              <a:t>The </a:t>
            </a:r>
            <a:r>
              <a:rPr lang="en-US" sz="1800" dirty="0" smtClean="0">
                <a:latin typeface="Karla"/>
                <a:ea typeface="Karla"/>
                <a:cs typeface="Karla"/>
                <a:sym typeface="Karla"/>
              </a:rPr>
              <a:t>Law, </a:t>
            </a:r>
            <a:r>
              <a:rPr lang="en-US" sz="1800" i="1" dirty="0" smtClean="0">
                <a:latin typeface="Karla"/>
                <a:ea typeface="Karla"/>
                <a:cs typeface="Karla"/>
                <a:sym typeface="Karla"/>
              </a:rPr>
              <a:t>Logos</a:t>
            </a:r>
            <a:endParaRPr lang="en-US" sz="1800" i="1" dirty="0">
              <a:latin typeface="Karla"/>
              <a:ea typeface="Karla"/>
              <a:cs typeface="Karla"/>
              <a:sym typeface="Karla"/>
            </a:endParaRP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Systematic theology</a:t>
            </a: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Catechisms and Creeds</a:t>
            </a:r>
          </a:p>
          <a:p>
            <a:pPr marL="182880" indent="-228600">
              <a:spcBef>
                <a:spcPts val="600"/>
              </a:spcBef>
              <a:buClrTx/>
              <a:buSzPct val="100000"/>
              <a:buFont typeface="Wingdings" panose="05000000000000000000" pitchFamily="2" charset="2"/>
              <a:buChar char="v"/>
            </a:pPr>
            <a:r>
              <a:rPr lang="en-US" sz="1800" dirty="0" smtClean="0">
                <a:latin typeface="Karla"/>
                <a:ea typeface="Karla"/>
                <a:cs typeface="Karla"/>
                <a:sym typeface="Karla"/>
              </a:rPr>
              <a:t>Organized Religion</a:t>
            </a:r>
            <a:endParaRPr lang="en-US" sz="1800" dirty="0">
              <a:latin typeface="Karla"/>
              <a:ea typeface="Karla"/>
              <a:cs typeface="Karla"/>
              <a:sym typeface="Karla"/>
            </a:endParaRP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Ideas and Ideologies</a:t>
            </a: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Rationalization</a:t>
            </a:r>
            <a:endParaRPr sz="1800" dirty="0">
              <a:latin typeface="Karla"/>
              <a:ea typeface="Karla"/>
              <a:cs typeface="Karla"/>
              <a:sym typeface="Karla"/>
            </a:endParaRP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Math and Science</a:t>
            </a: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Systems and Structures</a:t>
            </a: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Memorization</a:t>
            </a:r>
          </a:p>
          <a:p>
            <a:pPr marL="182880" lvl="0" indent="-228600" algn="l" rtl="0">
              <a:spcBef>
                <a:spcPts val="600"/>
              </a:spcBef>
              <a:spcAft>
                <a:spcPts val="0"/>
              </a:spcAft>
              <a:buClrTx/>
              <a:buSzPct val="100000"/>
              <a:buFont typeface="Wingdings" panose="05000000000000000000" pitchFamily="2" charset="2"/>
              <a:buChar char="v"/>
            </a:pPr>
            <a:r>
              <a:rPr lang="en-US" sz="1800" dirty="0" smtClean="0">
                <a:latin typeface="Karla"/>
                <a:ea typeface="Karla"/>
                <a:cs typeface="Karla"/>
                <a:sym typeface="Karla"/>
              </a:rPr>
              <a:t>Inborn Talents</a:t>
            </a:r>
            <a:endParaRPr sz="1100" dirty="0">
              <a:solidFill>
                <a:srgbClr val="666666"/>
              </a:solidFill>
              <a:latin typeface="Karla"/>
              <a:ea typeface="Karla"/>
              <a:cs typeface="Karla"/>
              <a:sym typeface="Karla"/>
            </a:endParaRPr>
          </a:p>
          <a:p>
            <a:pPr marL="0" lvl="0" indent="0" algn="l" rtl="0">
              <a:spcBef>
                <a:spcPts val="600"/>
              </a:spcBef>
              <a:spcAft>
                <a:spcPts val="0"/>
              </a:spcAft>
              <a:buNone/>
            </a:pPr>
            <a:endParaRPr sz="1100" dirty="0">
              <a:solidFill>
                <a:srgbClr val="666666"/>
              </a:solidFill>
              <a:latin typeface="Karla"/>
              <a:ea typeface="Karla"/>
              <a:cs typeface="Karla"/>
              <a:sym typeface="Karla"/>
            </a:endParaRPr>
          </a:p>
        </p:txBody>
      </p:sp>
      <p:sp>
        <p:nvSpPr>
          <p:cNvPr id="91" name="Google Shape;91;p15"/>
          <p:cNvSpPr txBox="1"/>
          <p:nvPr/>
        </p:nvSpPr>
        <p:spPr>
          <a:xfrm>
            <a:off x="3886200" y="1257300"/>
            <a:ext cx="3209400" cy="3733800"/>
          </a:xfrm>
          <a:prstGeom prst="rect">
            <a:avLst/>
          </a:prstGeom>
          <a:noFill/>
          <a:ln>
            <a:noFill/>
          </a:ln>
        </p:spPr>
        <p:txBody>
          <a:bodyPr spcFirstLastPara="1" wrap="square" lIns="91425" tIns="91425" rIns="91425" bIns="91425" anchor="t" anchorCtr="0">
            <a:noAutofit/>
          </a:bodyPr>
          <a:lstStyle/>
          <a:p>
            <a:pPr marL="0" lvl="0" indent="0" algn="l" rtl="0">
              <a:spcAft>
                <a:spcPts val="0"/>
              </a:spcAft>
              <a:buNone/>
            </a:pPr>
            <a:r>
              <a:rPr lang="en-US" sz="2000" b="1" dirty="0" smtClean="0">
                <a:solidFill>
                  <a:srgbClr val="7030A0"/>
                </a:solidFill>
                <a:effectLst>
                  <a:outerShdw blurRad="38100" dist="38100" dir="2700000" algn="tl">
                    <a:srgbClr val="000000">
                      <a:alpha val="43137"/>
                    </a:srgbClr>
                  </a:outerShdw>
                </a:effectLst>
                <a:latin typeface="Montserrat" panose="020B0604020202020204" charset="0"/>
                <a:ea typeface="Karla"/>
                <a:cs typeface="Karla"/>
                <a:sym typeface="Karla"/>
              </a:rPr>
              <a:t>RIGHT BRAIN</a:t>
            </a:r>
            <a:endParaRPr sz="2000" b="1" dirty="0">
              <a:solidFill>
                <a:srgbClr val="7030A0"/>
              </a:solidFill>
              <a:effectLst>
                <a:outerShdw blurRad="38100" dist="38100" dir="2700000" algn="tl">
                  <a:srgbClr val="000000">
                    <a:alpha val="43137"/>
                  </a:srgbClr>
                </a:outerShdw>
              </a:effectLst>
              <a:latin typeface="Montserrat" panose="020B0604020202020204" charset="0"/>
              <a:ea typeface="Karla"/>
              <a:cs typeface="Karla"/>
              <a:sym typeface="Karla"/>
            </a:endParaRPr>
          </a:p>
          <a:p>
            <a:pPr marL="182880" lvl="0" indent="-228600" algn="l" rtl="0">
              <a:spcBef>
                <a:spcPts val="600"/>
              </a:spcBef>
              <a:spcAft>
                <a:spcPts val="0"/>
              </a:spcAft>
              <a:buFont typeface="Wingdings" panose="05000000000000000000" pitchFamily="2" charset="2"/>
              <a:buChar char="v"/>
            </a:pPr>
            <a:r>
              <a:rPr lang="en-US" sz="1800" dirty="0" smtClean="0">
                <a:latin typeface="Karla"/>
                <a:ea typeface="Karla"/>
                <a:cs typeface="Karla"/>
                <a:sym typeface="Karla"/>
              </a:rPr>
              <a:t>The Prophets, </a:t>
            </a:r>
            <a:r>
              <a:rPr lang="en-US" sz="1800" i="1" dirty="0" err="1" smtClean="0">
                <a:latin typeface="Karla"/>
                <a:ea typeface="Karla"/>
                <a:cs typeface="Karla"/>
                <a:sym typeface="Karla"/>
              </a:rPr>
              <a:t>Rhema</a:t>
            </a:r>
            <a:endParaRPr sz="1800" i="1" dirty="0">
              <a:latin typeface="Karla"/>
              <a:ea typeface="Karla"/>
              <a:cs typeface="Karla"/>
              <a:sym typeface="Karla"/>
            </a:endParaRPr>
          </a:p>
          <a:p>
            <a:pPr marL="182880" lvl="0" indent="-228600" algn="l" rtl="0">
              <a:spcBef>
                <a:spcPts val="600"/>
              </a:spcBef>
              <a:spcAft>
                <a:spcPts val="0"/>
              </a:spcAft>
              <a:buFont typeface="Wingdings" panose="05000000000000000000" pitchFamily="2" charset="2"/>
              <a:buChar char="v"/>
            </a:pPr>
            <a:r>
              <a:rPr lang="en" sz="1800" dirty="0" smtClean="0">
                <a:latin typeface="Karla"/>
                <a:ea typeface="Karla"/>
                <a:cs typeface="Karla"/>
                <a:sym typeface="Karla"/>
              </a:rPr>
              <a:t>Faith, Hope, and Love</a:t>
            </a:r>
          </a:p>
          <a:p>
            <a:pPr marL="182880" lvl="0" indent="-228600" algn="l" rtl="0">
              <a:spcBef>
                <a:spcPts val="600"/>
              </a:spcBef>
              <a:spcAft>
                <a:spcPts val="0"/>
              </a:spcAft>
              <a:buFont typeface="Wingdings" panose="05000000000000000000" pitchFamily="2" charset="2"/>
              <a:buChar char="v"/>
            </a:pPr>
            <a:r>
              <a:rPr lang="en" sz="1800" dirty="0" smtClean="0">
                <a:latin typeface="Karla"/>
                <a:ea typeface="Karla"/>
                <a:cs typeface="Karla"/>
                <a:sym typeface="Karla"/>
              </a:rPr>
              <a:t>Dreams and Visions</a:t>
            </a:r>
          </a:p>
          <a:p>
            <a:pPr marL="182880" indent="-228600">
              <a:spcBef>
                <a:spcPts val="600"/>
              </a:spcBef>
              <a:buFont typeface="Wingdings" panose="05000000000000000000" pitchFamily="2" charset="2"/>
              <a:buChar char="v"/>
            </a:pPr>
            <a:r>
              <a:rPr lang="en" sz="1800" dirty="0" smtClean="0">
                <a:latin typeface="Karla"/>
                <a:ea typeface="Karla"/>
                <a:cs typeface="Karla"/>
                <a:sym typeface="Karla"/>
              </a:rPr>
              <a:t>Relationships</a:t>
            </a:r>
            <a:endParaRPr lang="en" sz="1800" dirty="0">
              <a:latin typeface="Karla"/>
              <a:ea typeface="Karla"/>
              <a:cs typeface="Karla"/>
              <a:sym typeface="Karla"/>
            </a:endParaRPr>
          </a:p>
          <a:p>
            <a:pPr marL="182880" lvl="0" indent="-228600" algn="l" rtl="0">
              <a:spcBef>
                <a:spcPts val="600"/>
              </a:spcBef>
              <a:spcAft>
                <a:spcPts val="0"/>
              </a:spcAft>
              <a:buFont typeface="Wingdings" panose="05000000000000000000" pitchFamily="2" charset="2"/>
              <a:buChar char="v"/>
            </a:pPr>
            <a:r>
              <a:rPr lang="en" sz="1800" dirty="0" smtClean="0">
                <a:latin typeface="Karla"/>
                <a:ea typeface="Karla"/>
                <a:cs typeface="Karla"/>
                <a:sym typeface="Karla"/>
              </a:rPr>
              <a:t>Integrated Perspective</a:t>
            </a:r>
          </a:p>
          <a:p>
            <a:pPr marL="182880" indent="-228600">
              <a:spcBef>
                <a:spcPts val="600"/>
              </a:spcBef>
              <a:buFont typeface="Wingdings" panose="05000000000000000000" pitchFamily="2" charset="2"/>
              <a:buChar char="v"/>
            </a:pPr>
            <a:r>
              <a:rPr lang="en-US" sz="1800" dirty="0">
                <a:latin typeface="Karla"/>
                <a:ea typeface="Karla"/>
                <a:cs typeface="Karla"/>
                <a:sym typeface="Karla"/>
              </a:rPr>
              <a:t>Insight and </a:t>
            </a:r>
            <a:r>
              <a:rPr lang="en-US" sz="1800" dirty="0" smtClean="0">
                <a:latin typeface="Karla"/>
                <a:ea typeface="Karla"/>
                <a:cs typeface="Karla"/>
                <a:sym typeface="Karla"/>
              </a:rPr>
              <a:t>Revelation</a:t>
            </a:r>
            <a:endParaRPr lang="en" sz="1800" dirty="0" smtClean="0">
              <a:latin typeface="Karla"/>
              <a:ea typeface="Karla"/>
              <a:cs typeface="Karla"/>
              <a:sym typeface="Karla"/>
            </a:endParaRPr>
          </a:p>
          <a:p>
            <a:pPr marL="182880" lvl="0" indent="-228600" algn="l" rtl="0">
              <a:spcBef>
                <a:spcPts val="600"/>
              </a:spcBef>
              <a:spcAft>
                <a:spcPts val="0"/>
              </a:spcAft>
              <a:buFont typeface="Wingdings" panose="05000000000000000000" pitchFamily="2" charset="2"/>
              <a:buChar char="v"/>
            </a:pPr>
            <a:r>
              <a:rPr lang="en" sz="1800" dirty="0" smtClean="0">
                <a:latin typeface="Karla"/>
                <a:ea typeface="Karla"/>
                <a:cs typeface="Karla"/>
                <a:sym typeface="Karla"/>
              </a:rPr>
              <a:t>Art, Music, and Poetry</a:t>
            </a:r>
          </a:p>
          <a:p>
            <a:pPr marL="182880" lvl="0" indent="-228600" algn="l" rtl="0">
              <a:spcBef>
                <a:spcPts val="600"/>
              </a:spcBef>
              <a:spcAft>
                <a:spcPts val="0"/>
              </a:spcAft>
              <a:buFont typeface="Wingdings" panose="05000000000000000000" pitchFamily="2" charset="2"/>
              <a:buChar char="v"/>
            </a:pPr>
            <a:r>
              <a:rPr lang="en" sz="1800" dirty="0" smtClean="0">
                <a:latin typeface="Karla"/>
                <a:ea typeface="Karla"/>
                <a:cs typeface="Karla"/>
                <a:sym typeface="Karla"/>
              </a:rPr>
              <a:t>Dynamic Interactions</a:t>
            </a:r>
          </a:p>
          <a:p>
            <a:pPr marL="182880" lvl="0" indent="-228600" algn="l" rtl="0">
              <a:spcBef>
                <a:spcPts val="600"/>
              </a:spcBef>
              <a:spcAft>
                <a:spcPts val="0"/>
              </a:spcAft>
              <a:buFont typeface="Wingdings" panose="05000000000000000000" pitchFamily="2" charset="2"/>
              <a:buChar char="v"/>
            </a:pPr>
            <a:r>
              <a:rPr lang="en" sz="1800" dirty="0" smtClean="0">
                <a:latin typeface="Karla"/>
                <a:ea typeface="Karla"/>
                <a:cs typeface="Karla"/>
                <a:sym typeface="Karla"/>
              </a:rPr>
              <a:t>Discernment</a:t>
            </a:r>
          </a:p>
          <a:p>
            <a:pPr marL="182880" lvl="0" indent="-228600" algn="l" rtl="0">
              <a:spcBef>
                <a:spcPts val="600"/>
              </a:spcBef>
              <a:spcAft>
                <a:spcPts val="0"/>
              </a:spcAft>
              <a:buFont typeface="Wingdings" panose="05000000000000000000" pitchFamily="2" charset="2"/>
              <a:buChar char="v"/>
            </a:pPr>
            <a:r>
              <a:rPr lang="en" sz="1800" dirty="0" smtClean="0">
                <a:latin typeface="Karla"/>
                <a:ea typeface="Karla"/>
                <a:cs typeface="Karla"/>
                <a:sym typeface="Karla"/>
              </a:rPr>
              <a:t>Spiritual Gifts</a:t>
            </a:r>
          </a:p>
        </p:txBody>
      </p:sp>
      <p:sp>
        <p:nvSpPr>
          <p:cNvPr id="93" name="Google Shape;93;p15"/>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2" name="TextBox 1"/>
          <p:cNvSpPr txBox="1"/>
          <p:nvPr/>
        </p:nvSpPr>
        <p:spPr>
          <a:xfrm rot="4559167">
            <a:off x="5808407" y="2644586"/>
            <a:ext cx="4791035" cy="461665"/>
          </a:xfrm>
          <a:prstGeom prst="rect">
            <a:avLst/>
          </a:prstGeom>
          <a:noFill/>
        </p:spPr>
        <p:txBody>
          <a:bodyPr wrap="square" rtlCol="0">
            <a:spAutoFit/>
          </a:bodyPr>
          <a:lstStyle/>
          <a:p>
            <a:r>
              <a:rPr lang="en-US" sz="2200" dirty="0" smtClean="0">
                <a:solidFill>
                  <a:schemeClr val="bg1"/>
                </a:solidFill>
              </a:rPr>
              <a:t>Always best when synchronized</a:t>
            </a:r>
            <a:r>
              <a:rPr lang="en-US" sz="2400" dirty="0" smtClean="0">
                <a:solidFill>
                  <a:schemeClr val="bg1"/>
                </a:solidFill>
              </a:rPr>
              <a:t>!</a:t>
            </a:r>
            <a:endParaRPr lang="en-US" sz="24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7848600" cy="4191000"/>
          </a:xfrm>
          <a:prstGeom prst="rect">
            <a:avLst/>
          </a:prstGeom>
          <a:effectLst>
            <a:glow rad="228600">
              <a:schemeClr val="bg1">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out)">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609600" y="723900"/>
            <a:ext cx="5486400" cy="4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mtClean="0"/>
              <a:t>WHO’S IN CHARGE?</a:t>
            </a:r>
            <a:endParaRPr dirty="0"/>
          </a:p>
        </p:txBody>
      </p:sp>
      <p:sp>
        <p:nvSpPr>
          <p:cNvPr id="212" name="Google Shape;212;p2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223" name="Google Shape;223;p26"/>
          <p:cNvSpPr txBox="1"/>
          <p:nvPr/>
        </p:nvSpPr>
        <p:spPr>
          <a:xfrm>
            <a:off x="609600" y="1333500"/>
            <a:ext cx="6400800" cy="3505200"/>
          </a:xfrm>
          <a:prstGeom prst="rect">
            <a:avLst/>
          </a:prstGeom>
          <a:noFill/>
          <a:ln>
            <a:noFill/>
          </a:ln>
        </p:spPr>
        <p:txBody>
          <a:bodyPr spcFirstLastPara="1" wrap="square" lIns="91425" tIns="91425" rIns="91425" bIns="91425" anchor="t" anchorCtr="0">
            <a:noAutofit/>
          </a:bodyPr>
          <a:lstStyle/>
          <a:p>
            <a:pPr lvl="0">
              <a:lnSpc>
                <a:spcPct val="115000"/>
              </a:lnSpc>
              <a:spcAft>
                <a:spcPts val="1800"/>
              </a:spcAft>
            </a:pPr>
            <a:r>
              <a:rPr lang="en-US" sz="1800" i="1" dirty="0" smtClean="0">
                <a:solidFill>
                  <a:srgbClr val="666666"/>
                </a:solidFill>
                <a:latin typeface="Karla" panose="020B0604020202020204" charset="0"/>
                <a:ea typeface="Montserrat"/>
                <a:cs typeface="Montserrat"/>
                <a:sym typeface="Montserrat"/>
              </a:rPr>
              <a:t>Those </a:t>
            </a:r>
            <a:r>
              <a:rPr lang="en-US" sz="1800" i="1" dirty="0">
                <a:solidFill>
                  <a:srgbClr val="666666"/>
                </a:solidFill>
                <a:latin typeface="Karla" panose="020B0604020202020204" charset="0"/>
                <a:ea typeface="Montserrat"/>
                <a:cs typeface="Montserrat"/>
                <a:sym typeface="Montserrat"/>
              </a:rPr>
              <a:t>who are dominated by the </a:t>
            </a:r>
            <a:r>
              <a:rPr lang="en-US" sz="1800" b="1" i="1" dirty="0">
                <a:solidFill>
                  <a:srgbClr val="666666"/>
                </a:solidFill>
                <a:latin typeface="Karla" panose="020B0604020202020204" charset="0"/>
                <a:ea typeface="Montserrat"/>
                <a:cs typeface="Montserrat"/>
                <a:sym typeface="Montserrat"/>
              </a:rPr>
              <a:t>sinful nature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think</a:t>
            </a:r>
            <a:r>
              <a:rPr lang="en-US" sz="1800"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about </a:t>
            </a:r>
            <a:r>
              <a:rPr lang="en-US" sz="1800" b="1" i="1" dirty="0">
                <a:solidFill>
                  <a:srgbClr val="666666"/>
                </a:solidFill>
                <a:latin typeface="Karla" panose="020B0604020202020204" charset="0"/>
                <a:ea typeface="Montserrat"/>
                <a:cs typeface="Montserrat"/>
                <a:sym typeface="Montserrat"/>
              </a:rPr>
              <a:t>sinful</a:t>
            </a:r>
            <a:r>
              <a:rPr lang="en-US" sz="1800" i="1" dirty="0">
                <a:solidFill>
                  <a:srgbClr val="666666"/>
                </a:solidFill>
                <a:latin typeface="Karla" panose="020B0604020202020204" charset="0"/>
                <a:ea typeface="Montserrat"/>
                <a:cs typeface="Montserrat"/>
                <a:sym typeface="Montserrat"/>
              </a:rPr>
              <a:t> things, but those who are controlled by the</a:t>
            </a:r>
            <a:r>
              <a:rPr lang="en-US" sz="1800" i="1" dirty="0">
                <a:latin typeface="Karla" panose="020B0604020202020204" charset="0"/>
                <a:ea typeface="Montserrat"/>
                <a:cs typeface="Montserrat"/>
                <a:sym typeface="Montserrat"/>
              </a:rPr>
              <a:t>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Holy Spirit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think</a:t>
            </a:r>
            <a:r>
              <a:rPr lang="en-US" sz="1800"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about things that please the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a:t>
            </a:r>
            <a:r>
              <a:rPr lang="en-US" sz="1800" i="1" dirty="0">
                <a:solidFill>
                  <a:srgbClr val="666666"/>
                </a:solidFill>
                <a:latin typeface="Karla" panose="020B0604020202020204" charset="0"/>
                <a:ea typeface="Montserrat"/>
                <a:cs typeface="Montserrat"/>
                <a:sym typeface="Montserrat"/>
              </a:rPr>
              <a:t>. </a:t>
            </a:r>
            <a:r>
              <a:rPr lang="en-US" sz="1800" i="1" dirty="0" smtClean="0">
                <a:solidFill>
                  <a:srgbClr val="666666"/>
                </a:solidFill>
                <a:latin typeface="Karla" panose="020B0604020202020204" charset="0"/>
                <a:ea typeface="Montserrat"/>
                <a:cs typeface="Montserrat"/>
                <a:sym typeface="Montserrat"/>
              </a:rPr>
              <a:t>So </a:t>
            </a:r>
            <a:r>
              <a:rPr lang="en-US" sz="1800" i="1" dirty="0">
                <a:solidFill>
                  <a:srgbClr val="666666"/>
                </a:solidFill>
                <a:latin typeface="Karla" panose="020B0604020202020204" charset="0"/>
                <a:ea typeface="Montserrat"/>
                <a:cs typeface="Montserrat"/>
                <a:sym typeface="Montserrat"/>
              </a:rPr>
              <a:t>letting your </a:t>
            </a:r>
            <a:r>
              <a:rPr lang="en-US" sz="1800" b="1" i="1" dirty="0">
                <a:solidFill>
                  <a:srgbClr val="666666"/>
                </a:solidFill>
                <a:latin typeface="Karla" panose="020B0604020202020204" charset="0"/>
                <a:ea typeface="Montserrat"/>
                <a:cs typeface="Montserrat"/>
                <a:sym typeface="Montserrat"/>
              </a:rPr>
              <a:t>sinful nature </a:t>
            </a:r>
            <a:r>
              <a:rPr lang="en-US" sz="1800" i="1" dirty="0">
                <a:solidFill>
                  <a:srgbClr val="666666"/>
                </a:solidFill>
                <a:latin typeface="Karla" panose="020B0604020202020204" charset="0"/>
                <a:ea typeface="Montserrat"/>
                <a:cs typeface="Montserrat"/>
                <a:sym typeface="Montserrat"/>
              </a:rPr>
              <a:t>control your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mind</a:t>
            </a:r>
            <a:r>
              <a:rPr lang="en-US" sz="1800"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leads to death. But letting the </a:t>
            </a:r>
            <a:r>
              <a:rPr lang="en-US" sz="1800" b="1" i="1" dirty="0">
                <a:solidFill>
                  <a:srgbClr val="4CC488"/>
                </a:solidFill>
                <a:effectLst>
                  <a:outerShdw blurRad="38100" dist="38100" dir="2700000" algn="tl">
                    <a:srgbClr val="000000">
                      <a:alpha val="43137"/>
                    </a:srgbClr>
                  </a:outerShdw>
                </a:effectLst>
                <a:latin typeface="Karla" panose="020B0604020202020204" charset="0"/>
                <a:ea typeface="Montserrat"/>
                <a:cs typeface="Montserrat"/>
                <a:sym typeface="Montserrat"/>
              </a:rPr>
              <a:t>Spirit</a:t>
            </a:r>
            <a:r>
              <a:rPr lang="en-US" sz="1800" i="1" dirty="0">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control your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mind</a:t>
            </a:r>
            <a:r>
              <a:rPr lang="en-US" sz="1800"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leads to life and peace</a:t>
            </a:r>
            <a:r>
              <a:rPr lang="en-US" sz="1800" i="1" dirty="0" smtClean="0">
                <a:solidFill>
                  <a:srgbClr val="666666"/>
                </a:solidFill>
                <a:latin typeface="Karla" panose="020B0604020202020204" charset="0"/>
                <a:ea typeface="Montserrat"/>
                <a:cs typeface="Montserrat"/>
                <a:sym typeface="Montserrat"/>
              </a:rPr>
              <a:t>.	</a:t>
            </a:r>
            <a:r>
              <a:rPr lang="en-US" sz="2400" baseline="-20000" dirty="0" smtClean="0">
                <a:solidFill>
                  <a:srgbClr val="666666"/>
                </a:solidFill>
                <a:latin typeface="Karla" panose="020B0604020202020204" charset="0"/>
                <a:ea typeface="Montserrat"/>
                <a:cs typeface="Montserrat"/>
                <a:sym typeface="Montserrat"/>
              </a:rPr>
              <a:t>Romans 8:5-6 NLT</a:t>
            </a:r>
            <a:endParaRPr lang="en-US" sz="2400" baseline="-20000" dirty="0">
              <a:solidFill>
                <a:srgbClr val="666666"/>
              </a:solidFill>
              <a:latin typeface="Karla" panose="020B0604020202020204" charset="0"/>
              <a:ea typeface="Montserrat"/>
              <a:cs typeface="Montserrat"/>
              <a:sym typeface="Montserrat"/>
            </a:endParaRPr>
          </a:p>
          <a:p>
            <a:pPr lvl="0">
              <a:lnSpc>
                <a:spcPct val="115000"/>
              </a:lnSpc>
            </a:pPr>
            <a:r>
              <a:rPr lang="en-US" sz="1800" i="1" dirty="0">
                <a:solidFill>
                  <a:srgbClr val="666666"/>
                </a:solidFill>
                <a:latin typeface="Karla" panose="020B0604020202020204" charset="0"/>
                <a:ea typeface="Montserrat"/>
                <a:cs typeface="Montserrat"/>
                <a:sym typeface="Montserrat"/>
              </a:rPr>
              <a:t>Trust in the </a:t>
            </a:r>
            <a:r>
              <a:rPr lang="en-US" sz="1800" b="1" i="1" cap="small" dirty="0">
                <a:solidFill>
                  <a:srgbClr val="FFC000"/>
                </a:solidFill>
                <a:effectLst>
                  <a:outerShdw blurRad="38100" dist="38100" dir="2700000" algn="tl">
                    <a:srgbClr val="000000">
                      <a:alpha val="43137"/>
                    </a:srgbClr>
                  </a:outerShdw>
                </a:effectLst>
                <a:latin typeface="Karla" panose="020B0604020202020204" charset="0"/>
                <a:ea typeface="Montserrat"/>
                <a:cs typeface="Montserrat"/>
                <a:sym typeface="Montserrat"/>
              </a:rPr>
              <a:t>Lord</a:t>
            </a:r>
            <a:r>
              <a:rPr lang="en-US" sz="1800" i="1" dirty="0">
                <a:effectLst>
                  <a:outerShdw blurRad="38100" dist="38100" dir="2700000" algn="tl">
                    <a:srgbClr val="000000">
                      <a:alpha val="43137"/>
                    </a:srgbClr>
                  </a:outerShdw>
                </a:effectLst>
                <a:latin typeface="Karla" panose="020B0604020202020204" charset="0"/>
                <a:ea typeface="Montserrat"/>
                <a:cs typeface="Montserrat"/>
                <a:sym typeface="Montserrat"/>
              </a:rPr>
              <a:t> </a:t>
            </a:r>
            <a:r>
              <a:rPr lang="en-US" sz="1800" i="1" dirty="0">
                <a:solidFill>
                  <a:srgbClr val="666666"/>
                </a:solidFill>
                <a:latin typeface="Karla" panose="020B0604020202020204" charset="0"/>
                <a:ea typeface="Montserrat"/>
                <a:cs typeface="Montserrat"/>
                <a:sym typeface="Montserrat"/>
              </a:rPr>
              <a:t>with all your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heart</a:t>
            </a:r>
            <a:r>
              <a:rPr lang="en-US" sz="1800" i="1" dirty="0" smtClean="0">
                <a:solidFill>
                  <a:srgbClr val="666666"/>
                </a:solidFill>
                <a:latin typeface="Karla" panose="020B0604020202020204" charset="0"/>
                <a:ea typeface="Montserrat"/>
                <a:cs typeface="Montserrat"/>
                <a:sym typeface="Montserrat"/>
              </a:rPr>
              <a:t>, and </a:t>
            </a:r>
            <a:r>
              <a:rPr lang="en-US" sz="1800" i="1" dirty="0">
                <a:solidFill>
                  <a:srgbClr val="666666"/>
                </a:solidFill>
                <a:latin typeface="Karla" panose="020B0604020202020204" charset="0"/>
                <a:ea typeface="Montserrat"/>
                <a:cs typeface="Montserrat"/>
                <a:sym typeface="Montserrat"/>
              </a:rPr>
              <a:t>do not lean on your own </a:t>
            </a:r>
            <a:r>
              <a:rPr lang="en-US" sz="1800" b="1" i="1" dirty="0">
                <a:solidFill>
                  <a:srgbClr val="00B0F0"/>
                </a:solidFill>
                <a:effectLst>
                  <a:outerShdw blurRad="38100" dist="38100" dir="2700000" algn="tl">
                    <a:srgbClr val="000000">
                      <a:alpha val="43137"/>
                    </a:srgbClr>
                  </a:outerShdw>
                </a:effectLst>
                <a:latin typeface="Karla" panose="020B0604020202020204" charset="0"/>
                <a:ea typeface="Montserrat"/>
                <a:cs typeface="Montserrat"/>
                <a:sym typeface="Montserrat"/>
              </a:rPr>
              <a:t>understanding</a:t>
            </a:r>
            <a:r>
              <a:rPr lang="en-US" sz="1800" i="1" dirty="0" smtClean="0">
                <a:solidFill>
                  <a:srgbClr val="666666"/>
                </a:solidFill>
                <a:latin typeface="Karla" panose="020B0604020202020204" charset="0"/>
                <a:ea typeface="Montserrat"/>
                <a:cs typeface="Montserrat"/>
                <a:sym typeface="Montserrat"/>
              </a:rPr>
              <a:t>. In </a:t>
            </a:r>
            <a:r>
              <a:rPr lang="en-US" sz="1800" i="1" dirty="0">
                <a:solidFill>
                  <a:srgbClr val="666666"/>
                </a:solidFill>
                <a:latin typeface="Karla" panose="020B0604020202020204" charset="0"/>
                <a:ea typeface="Montserrat"/>
                <a:cs typeface="Montserrat"/>
                <a:sym typeface="Montserrat"/>
              </a:rPr>
              <a:t>all your ways acknowledge him</a:t>
            </a:r>
            <a:r>
              <a:rPr lang="en-US" sz="1800" i="1" dirty="0" smtClean="0">
                <a:solidFill>
                  <a:srgbClr val="666666"/>
                </a:solidFill>
                <a:latin typeface="Karla" panose="020B0604020202020204" charset="0"/>
                <a:ea typeface="Montserrat"/>
                <a:cs typeface="Montserrat"/>
                <a:sym typeface="Montserrat"/>
              </a:rPr>
              <a:t>, and </a:t>
            </a:r>
            <a:r>
              <a:rPr lang="en-US" sz="1800" i="1" dirty="0">
                <a:solidFill>
                  <a:srgbClr val="666666"/>
                </a:solidFill>
                <a:latin typeface="Karla" panose="020B0604020202020204" charset="0"/>
                <a:ea typeface="Montserrat"/>
                <a:cs typeface="Montserrat"/>
                <a:sym typeface="Montserrat"/>
              </a:rPr>
              <a:t>he will make straight your paths</a:t>
            </a:r>
            <a:r>
              <a:rPr lang="en-US" sz="1800" i="1" dirty="0" smtClean="0">
                <a:solidFill>
                  <a:srgbClr val="666666"/>
                </a:solidFill>
                <a:latin typeface="Karla" panose="020B0604020202020204" charset="0"/>
                <a:ea typeface="Montserrat"/>
                <a:cs typeface="Montserrat"/>
                <a:sym typeface="Montserrat"/>
              </a:rPr>
              <a:t>.		</a:t>
            </a:r>
            <a:r>
              <a:rPr lang="en-US" sz="2400" baseline="-20000" dirty="0">
                <a:solidFill>
                  <a:srgbClr val="666666"/>
                </a:solidFill>
                <a:latin typeface="Karla" panose="020B0604020202020204" charset="0"/>
                <a:ea typeface="Montserrat"/>
                <a:cs typeface="Montserrat"/>
                <a:sym typeface="Montserrat"/>
              </a:rPr>
              <a:t>Proverbs </a:t>
            </a:r>
            <a:r>
              <a:rPr lang="en-US" sz="2400" baseline="-20000" dirty="0" smtClean="0">
                <a:solidFill>
                  <a:srgbClr val="666666"/>
                </a:solidFill>
                <a:latin typeface="Karla" panose="020B0604020202020204" charset="0"/>
                <a:ea typeface="Montserrat"/>
                <a:cs typeface="Montserrat"/>
                <a:sym typeface="Montserrat"/>
              </a:rPr>
              <a:t>3:5-6</a:t>
            </a:r>
            <a:endParaRPr sz="2000" baseline="-20000" dirty="0">
              <a:solidFill>
                <a:srgbClr val="666666"/>
              </a:solidFill>
              <a:latin typeface="Karla" panose="020B0604020202020204" charset="0"/>
              <a:ea typeface="Montserrat"/>
              <a:cs typeface="Montserrat"/>
              <a:sym typeface="Montserrat"/>
            </a:endParaRPr>
          </a:p>
        </p:txBody>
      </p:sp>
    </p:spTree>
    <p:extLst>
      <p:ext uri="{BB962C8B-B14F-4D97-AF65-F5344CB8AC3E}">
        <p14:creationId xmlns:p14="http://schemas.microsoft.com/office/powerpoint/2010/main" val="33434021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53"/>
        <p:cNvGrpSpPr/>
        <p:nvPr/>
      </p:nvGrpSpPr>
      <p:grpSpPr>
        <a:xfrm>
          <a:off x="0" y="0"/>
          <a:ext cx="0" cy="0"/>
          <a:chOff x="0" y="0"/>
          <a:chExt cx="0" cy="0"/>
        </a:xfrm>
      </p:grpSpPr>
      <p:sp>
        <p:nvSpPr>
          <p:cNvPr id="155" name="Google Shape;155;p21"/>
          <p:cNvSpPr txBox="1">
            <a:spLocks noGrp="1"/>
          </p:cNvSpPr>
          <p:nvPr>
            <p:ph type="title"/>
          </p:nvPr>
        </p:nvSpPr>
        <p:spPr>
          <a:xfrm>
            <a:off x="457200" y="876300"/>
            <a:ext cx="5867400" cy="533400"/>
          </a:xfrm>
          <a:prstGeom prst="rect">
            <a:avLst/>
          </a:prstGeom>
        </p:spPr>
        <p:txBody>
          <a:bodyPr spcFirstLastPara="1" wrap="square" lIns="91425" tIns="91425" rIns="91425" bIns="91425" anchor="b" anchorCtr="0">
            <a:noAutofit/>
          </a:bodyPr>
          <a:lstStyle/>
          <a:p>
            <a:pPr lvl="0"/>
            <a:r>
              <a:rPr lang="en" dirty="0" smtClean="0"/>
              <a:t>ARE </a:t>
            </a:r>
            <a:r>
              <a:rPr lang="en" dirty="0" smtClean="0">
                <a:solidFill>
                  <a:srgbClr val="00B0F0"/>
                </a:solidFill>
                <a:effectLst>
                  <a:outerShdw blurRad="38100" dist="38100" dir="2700000" algn="tl">
                    <a:srgbClr val="000000">
                      <a:alpha val="43137"/>
                    </a:srgbClr>
                  </a:outerShdw>
                </a:effectLst>
              </a:rPr>
              <a:t>YOU</a:t>
            </a:r>
            <a:r>
              <a:rPr lang="en" dirty="0" smtClean="0">
                <a:solidFill>
                  <a:srgbClr val="00B0F0"/>
                </a:solidFill>
              </a:rPr>
              <a:t> </a:t>
            </a:r>
            <a:r>
              <a:rPr lang="en" dirty="0" smtClean="0"/>
              <a:t>OR </a:t>
            </a:r>
            <a:r>
              <a:rPr lang="en" dirty="0" smtClean="0">
                <a:solidFill>
                  <a:srgbClr val="C00000"/>
                </a:solidFill>
                <a:effectLst>
                  <a:outerShdw blurRad="38100" dist="38100" dir="2700000" algn="tl">
                    <a:srgbClr val="000000">
                      <a:alpha val="43137"/>
                    </a:srgbClr>
                  </a:outerShdw>
                </a:effectLst>
              </a:rPr>
              <a:t>JESUS</a:t>
            </a:r>
            <a:r>
              <a:rPr lang="en" dirty="0" smtClean="0">
                <a:solidFill>
                  <a:srgbClr val="C00000"/>
                </a:solidFill>
              </a:rPr>
              <a:t> </a:t>
            </a:r>
            <a:r>
              <a:rPr lang="en" dirty="0"/>
              <a:t>IN </a:t>
            </a:r>
            <a:r>
              <a:rPr lang="en" dirty="0" smtClean="0"/>
              <a:t>CHARGE</a:t>
            </a:r>
            <a:r>
              <a:rPr lang="en" dirty="0"/>
              <a:t>?</a:t>
            </a:r>
            <a:endParaRPr dirty="0"/>
          </a:p>
        </p:txBody>
      </p:sp>
      <p:sp>
        <p:nvSpPr>
          <p:cNvPr id="158" name="Google Shape;158;p21"/>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828800"/>
            <a:ext cx="4446928" cy="2286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08" y="1828800"/>
            <a:ext cx="6071907" cy="2400300"/>
          </a:xfrm>
          <a:prstGeom prst="rect">
            <a:avLst/>
          </a:prstGeom>
        </p:spPr>
      </p:pic>
    </p:spTree>
    <p:extLst>
      <p:ext uri="{BB962C8B-B14F-4D97-AF65-F5344CB8AC3E}">
        <p14:creationId xmlns:p14="http://schemas.microsoft.com/office/powerpoint/2010/main" val="222052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572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solidFill>
                  <a:srgbClr val="FF5722"/>
                </a:solidFill>
                <a:effectLst>
                  <a:outerShdw blurRad="38100" dist="38100" dir="2700000" algn="tl">
                    <a:srgbClr val="000000">
                      <a:alpha val="43137"/>
                    </a:srgbClr>
                  </a:outerShdw>
                </a:effectLst>
              </a:rPr>
              <a:t>4.</a:t>
            </a:r>
            <a:r>
              <a:rPr lang="en-US" dirty="0">
                <a:solidFill>
                  <a:srgbClr val="FF5722"/>
                </a:solidFill>
                <a:effectLst>
                  <a:outerShdw blurRad="38100" dist="38100" dir="2700000" algn="tl">
                    <a:srgbClr val="000000">
                      <a:alpha val="43137"/>
                    </a:srgbClr>
                  </a:outerShdw>
                </a:effectLst>
              </a:rPr>
              <a:t/>
            </a:r>
            <a:br>
              <a:rPr lang="en-US" dirty="0">
                <a:solidFill>
                  <a:srgbClr val="FF5722"/>
                </a:solidFill>
                <a:effectLst>
                  <a:outerShdw blurRad="38100" dist="38100" dir="2700000" algn="tl">
                    <a:srgbClr val="000000">
                      <a:alpha val="43137"/>
                    </a:srgbClr>
                  </a:outerShdw>
                </a:effectLst>
              </a:rPr>
            </a:br>
            <a:r>
              <a:rPr lang="en-US" dirty="0" smtClean="0">
                <a:solidFill>
                  <a:srgbClr val="FF5722"/>
                </a:solidFill>
                <a:effectLst>
                  <a:outerShdw blurRad="38100" dist="38100" dir="2700000" algn="tl">
                    <a:srgbClr val="000000">
                      <a:alpha val="43137"/>
                    </a:srgbClr>
                  </a:outerShdw>
                </a:effectLst>
              </a:rPr>
              <a:t>FOR </a:t>
            </a:r>
            <a:r>
              <a:rPr lang="en-US" sz="3200" dirty="0" smtClean="0">
                <a:solidFill>
                  <a:srgbClr val="FF5722"/>
                </a:solidFill>
                <a:effectLst>
                  <a:outerShdw blurRad="38100" dist="38100" dir="2700000" algn="tl">
                    <a:srgbClr val="000000">
                      <a:alpha val="43137"/>
                    </a:srgbClr>
                  </a:outerShdw>
                </a:effectLst>
              </a:rPr>
              <a:t>WHAT?</a:t>
            </a:r>
            <a:endParaRPr lang="en-US" dirty="0">
              <a:solidFill>
                <a:srgbClr val="FF5722"/>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410200" y="3619500"/>
            <a:ext cx="3352800" cy="981542"/>
          </a:xfrm>
        </p:spPr>
        <p:txBody>
          <a:bodyPr anchor="ctr" anchorCtr="1"/>
          <a:lstStyle/>
          <a:p>
            <a:pPr algn="ctr"/>
            <a:r>
              <a:rPr lang="en-US" sz="2800" b="1" spc="100" dirty="0" smtClean="0">
                <a:effectLst>
                  <a:outerShdw blurRad="38100" dist="38100" dir="2700000" algn="tl">
                    <a:srgbClr val="000000">
                      <a:alpha val="43137"/>
                    </a:srgbClr>
                  </a:outerShdw>
                </a:effectLst>
                <a:latin typeface="Montserrat" panose="020B0604020202020204" charset="0"/>
              </a:rPr>
              <a:t>THE HARVEST!</a:t>
            </a:r>
            <a:endParaRPr lang="en-US" sz="2800" b="1" spc="100" dirty="0">
              <a:effectLst>
                <a:outerShdw blurRad="38100" dist="38100" dir="2700000" algn="tl">
                  <a:srgbClr val="000000">
                    <a:alpha val="43137"/>
                  </a:srgbClr>
                </a:outerShdw>
              </a:effectLst>
              <a:latin typeface="Montserrat" panose="020B0604020202020204" charset="0"/>
            </a:endParaRPr>
          </a:p>
        </p:txBody>
      </p:sp>
    </p:spTree>
    <p:extLst>
      <p:ext uri="{BB962C8B-B14F-4D97-AF65-F5344CB8AC3E}">
        <p14:creationId xmlns:p14="http://schemas.microsoft.com/office/powerpoint/2010/main" val="14851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5722"/>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33395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Our Father in heaven</a:t>
            </a:r>
            <a:r>
              <a:rPr lang="en-US" dirty="0" smtClean="0"/>
              <a:t>, hallowed </a:t>
            </a:r>
            <a:r>
              <a:rPr lang="en-US" dirty="0"/>
              <a:t>be your name</a:t>
            </a:r>
            <a:r>
              <a:rPr lang="en-US" dirty="0" smtClean="0"/>
              <a:t>. Your </a:t>
            </a:r>
            <a:r>
              <a:rPr lang="en-US" dirty="0"/>
              <a:t>kingdom </a:t>
            </a:r>
            <a:r>
              <a:rPr lang="en-US" dirty="0" smtClean="0"/>
              <a:t>come, your </a:t>
            </a:r>
            <a:r>
              <a:rPr lang="en-US" dirty="0"/>
              <a:t>will be done</a:t>
            </a:r>
            <a:r>
              <a:rPr lang="en-US" dirty="0" smtClean="0"/>
              <a:t>, on </a:t>
            </a:r>
            <a:r>
              <a:rPr lang="en-US" dirty="0"/>
              <a:t>earth as it is in heaven</a:t>
            </a:r>
            <a:r>
              <a:rPr lang="en-US" dirty="0" smtClean="0"/>
              <a:t>.</a:t>
            </a:r>
          </a:p>
          <a:p>
            <a:pPr marL="0" lvl="0" indent="0">
              <a:spcBef>
                <a:spcPts val="0"/>
              </a:spcBef>
              <a:buNone/>
            </a:pPr>
            <a:endParaRPr lang="en-US" dirty="0" smtClean="0"/>
          </a:p>
          <a:p>
            <a:pPr marL="0" lvl="0" indent="0">
              <a:spcBef>
                <a:spcPts val="0"/>
              </a:spcBef>
              <a:buNone/>
            </a:pPr>
            <a:r>
              <a:rPr lang="en-US" sz="1800" dirty="0" smtClean="0"/>
              <a:t>		            The Lord’s Prayer</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Tree>
    <p:extLst>
      <p:ext uri="{BB962C8B-B14F-4D97-AF65-F5344CB8AC3E}">
        <p14:creationId xmlns:p14="http://schemas.microsoft.com/office/powerpoint/2010/main" val="549657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5722"/>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The harvest is plentiful, but the laborers are few; </a:t>
            </a:r>
            <a:r>
              <a:rPr lang="en-US" dirty="0" smtClean="0"/>
              <a:t>therefore </a:t>
            </a:r>
            <a:r>
              <a:rPr lang="en-US" dirty="0"/>
              <a:t>pray earnestly to the </a:t>
            </a:r>
            <a:r>
              <a:rPr lang="en-US" cap="small" dirty="0"/>
              <a:t>Lord</a:t>
            </a:r>
            <a:r>
              <a:rPr lang="en-US" dirty="0"/>
              <a:t> of the harvest to send out laborers into his harvest</a:t>
            </a:r>
            <a:r>
              <a:rPr lang="en-US" dirty="0" smtClean="0"/>
              <a:t>.</a:t>
            </a:r>
            <a:endParaRPr lang="en-US" dirty="0"/>
          </a:p>
          <a:p>
            <a:pPr marL="0" lvl="0" indent="0" algn="r">
              <a:buNone/>
            </a:pPr>
            <a:r>
              <a:rPr lang="en-US" sz="1800" dirty="0" smtClean="0"/>
              <a:t>Jesus </a:t>
            </a:r>
            <a:r>
              <a:rPr lang="en-US" sz="1800" dirty="0"/>
              <a:t>in </a:t>
            </a:r>
            <a:r>
              <a:rPr lang="en-US" sz="1800" dirty="0" smtClean="0"/>
              <a:t>Matthew 37-38</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Tree>
    <p:extLst>
      <p:ext uri="{BB962C8B-B14F-4D97-AF65-F5344CB8AC3E}">
        <p14:creationId xmlns:p14="http://schemas.microsoft.com/office/powerpoint/2010/main" val="14326758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5722"/>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6248350" cy="2506333"/>
          </a:xfrm>
          <a:prstGeom prst="rect">
            <a:avLst/>
          </a:prstGeom>
        </p:spPr>
        <p:txBody>
          <a:bodyPr spcFirstLastPara="1" wrap="square" lIns="91425" tIns="91425" rIns="91425" bIns="91425" anchor="t" anchorCtr="0">
            <a:noAutofit/>
          </a:bodyPr>
          <a:lstStyle/>
          <a:p>
            <a:pPr marL="0" lvl="0" indent="0">
              <a:spcBef>
                <a:spcPts val="0"/>
              </a:spcBef>
              <a:spcAft>
                <a:spcPts val="1200"/>
              </a:spcAft>
              <a:buNone/>
            </a:pPr>
            <a:r>
              <a:rPr lang="en-US" dirty="0" smtClean="0">
                <a:latin typeface="Montserrat" panose="020B0604020202020204" charset="0"/>
              </a:rPr>
              <a:t>The </a:t>
            </a:r>
            <a:r>
              <a:rPr lang="en-US" dirty="0">
                <a:latin typeface="Montserrat" panose="020B0604020202020204" charset="0"/>
              </a:rPr>
              <a:t>Spirit and </a:t>
            </a:r>
            <a:r>
              <a:rPr lang="en-US" dirty="0" smtClean="0">
                <a:latin typeface="Montserrat" panose="020B0604020202020204" charset="0"/>
              </a:rPr>
              <a:t>the </a:t>
            </a:r>
            <a:r>
              <a:rPr lang="en-US" dirty="0">
                <a:latin typeface="Montserrat" panose="020B0604020202020204" charset="0"/>
              </a:rPr>
              <a:t>Bride say, “Come.</a:t>
            </a:r>
            <a:r>
              <a:rPr lang="en-US" dirty="0">
                <a:latin typeface="+mj-lt"/>
              </a:rPr>
              <a:t>”</a:t>
            </a:r>
            <a:r>
              <a:rPr lang="en-US" dirty="0">
                <a:latin typeface="Montserrat" panose="020B0604020202020204" charset="0"/>
              </a:rPr>
              <a:t> And let the one who hears say, “Come.</a:t>
            </a:r>
            <a:r>
              <a:rPr lang="en-US" dirty="0">
                <a:latin typeface="+mj-lt"/>
              </a:rPr>
              <a:t>”</a:t>
            </a:r>
            <a:r>
              <a:rPr lang="en-US" dirty="0">
                <a:latin typeface="Montserrat" panose="020B0604020202020204" charset="0"/>
              </a:rPr>
              <a:t> And </a:t>
            </a:r>
            <a:r>
              <a:rPr lang="en-US" dirty="0" smtClean="0">
                <a:latin typeface="Montserrat" panose="020B0604020202020204" charset="0"/>
              </a:rPr>
              <a:t>let </a:t>
            </a:r>
            <a:r>
              <a:rPr lang="en-US" dirty="0">
                <a:latin typeface="Montserrat" panose="020B0604020202020204" charset="0"/>
              </a:rPr>
              <a:t>the one who is thirsty come; let the one who desires take the </a:t>
            </a:r>
            <a:r>
              <a:rPr lang="en-US" dirty="0" smtClean="0">
                <a:latin typeface="Montserrat" panose="020B0604020202020204" charset="0"/>
              </a:rPr>
              <a:t>water </a:t>
            </a:r>
            <a:r>
              <a:rPr lang="en-US" dirty="0">
                <a:latin typeface="Montserrat" panose="020B0604020202020204" charset="0"/>
              </a:rPr>
              <a:t>of life without </a:t>
            </a:r>
            <a:r>
              <a:rPr lang="en-US" dirty="0" smtClean="0">
                <a:latin typeface="Montserrat" panose="020B0604020202020204" charset="0"/>
              </a:rPr>
              <a:t>price.</a:t>
            </a:r>
          </a:p>
          <a:p>
            <a:pPr marL="0" lvl="0" indent="0">
              <a:buNone/>
            </a:pPr>
            <a:r>
              <a:rPr lang="en-US" sz="1800" dirty="0" smtClean="0">
                <a:latin typeface="Montserrat" panose="020B0604020202020204" charset="0"/>
              </a:rPr>
              <a:t>			Jesus in Revelation 22:17 </a:t>
            </a:r>
            <a:endParaRPr lang="en-US" sz="1800" dirty="0">
              <a:latin typeface="Montserrat" panose="020B0604020202020204" charset="0"/>
            </a:endParaRPr>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Tree>
    <p:extLst>
      <p:ext uri="{BB962C8B-B14F-4D97-AF65-F5344CB8AC3E}">
        <p14:creationId xmlns:p14="http://schemas.microsoft.com/office/powerpoint/2010/main" val="16032406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5722"/>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latin typeface="Montserrat" panose="020B0604020202020204" charset="0"/>
              </a:rPr>
              <a:t>He who testifies to these things says, “Surely I am coming soon.</a:t>
            </a:r>
            <a:r>
              <a:rPr lang="en-US" dirty="0">
                <a:latin typeface="+mj-lt"/>
              </a:rPr>
              <a:t>”</a:t>
            </a:r>
            <a:r>
              <a:rPr lang="en-US" dirty="0">
                <a:latin typeface="Montserrat" panose="020B0604020202020204" charset="0"/>
              </a:rPr>
              <a:t> Amen. Come, Lord Jesus!</a:t>
            </a:r>
          </a:p>
          <a:p>
            <a:pPr marL="0" lvl="0" indent="0">
              <a:buNone/>
            </a:pPr>
            <a:endParaRPr lang="en-US" dirty="0">
              <a:latin typeface="Montserrat" panose="020B0604020202020204" charset="0"/>
            </a:endParaRPr>
          </a:p>
          <a:p>
            <a:pPr marL="0" lvl="0" indent="0" algn="r">
              <a:buNone/>
            </a:pPr>
            <a:r>
              <a:rPr lang="en-US" sz="1800" dirty="0">
                <a:latin typeface="Montserrat" panose="020B0604020202020204" charset="0"/>
              </a:rPr>
              <a:t>Jesus in Revelation </a:t>
            </a:r>
            <a:r>
              <a:rPr lang="en-US" sz="1800" dirty="0" smtClean="0">
                <a:latin typeface="Montserrat" panose="020B0604020202020204" charset="0"/>
              </a:rPr>
              <a:t>22:20 (~96 AD)</a:t>
            </a:r>
            <a:endParaRPr lang="en-US" sz="1800" dirty="0">
              <a:latin typeface="Montserrat" panose="020B0604020202020204" charset="0"/>
            </a:endParaRPr>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sp>
        <p:nvSpPr>
          <p:cNvPr id="5" name="Title 1"/>
          <p:cNvSpPr txBox="1">
            <a:spLocks/>
          </p:cNvSpPr>
          <p:nvPr/>
        </p:nvSpPr>
        <p:spPr>
          <a:xfrm>
            <a:off x="2209800" y="4272911"/>
            <a:ext cx="4648200" cy="52197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rgbClr val="DE0000"/>
                </a:solidFill>
                <a:effectLst>
                  <a:outerShdw blurRad="38100" dist="38100" dir="2700000" algn="tl">
                    <a:srgbClr val="000000">
                      <a:alpha val="43137"/>
                    </a:srgbClr>
                  </a:outerShdw>
                </a:effectLst>
                <a:latin typeface="Montserrat" panose="020B0604020202020204" charset="0"/>
              </a:rPr>
              <a:t>COME LORD JESUS!</a:t>
            </a:r>
            <a:endParaRPr lang="en-US" b="1" dirty="0">
              <a:solidFill>
                <a:srgbClr val="DE0000"/>
              </a:solidFill>
              <a:effectLst>
                <a:outerShdw blurRad="38100" dist="38100" dir="2700000" algn="tl">
                  <a:srgbClr val="000000">
                    <a:alpha val="43137"/>
                  </a:srgbClr>
                </a:outerShdw>
              </a:effectLst>
              <a:latin typeface="Montserrat" panose="020B0604020202020204" charset="0"/>
            </a:endParaRPr>
          </a:p>
        </p:txBody>
      </p:sp>
    </p:spTree>
    <p:extLst>
      <p:ext uri="{BB962C8B-B14F-4D97-AF65-F5344CB8AC3E}">
        <p14:creationId xmlns:p14="http://schemas.microsoft.com/office/powerpoint/2010/main" val="154248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Blessed are those who hunger and </a:t>
            </a:r>
            <a:r>
              <a:rPr lang="en-US" dirty="0" smtClean="0"/>
              <a:t>thirst for </a:t>
            </a:r>
            <a:r>
              <a:rPr lang="en-US" dirty="0"/>
              <a:t>righteousness, for they shall be </a:t>
            </a:r>
            <a:r>
              <a:rPr lang="en-US" dirty="0" smtClean="0"/>
              <a:t>satisfied.</a:t>
            </a:r>
          </a:p>
          <a:p>
            <a:pPr marL="0" lvl="0" indent="0">
              <a:buNone/>
            </a:pPr>
            <a:endParaRPr lang="en-US" dirty="0"/>
          </a:p>
          <a:p>
            <a:pPr marL="0" lvl="0" indent="0" algn="r">
              <a:buNone/>
            </a:pPr>
            <a:r>
              <a:rPr lang="en-US" sz="1800" dirty="0" smtClean="0"/>
              <a:t>Jesus </a:t>
            </a:r>
            <a:r>
              <a:rPr lang="en-US" sz="1800" dirty="0"/>
              <a:t>in </a:t>
            </a:r>
            <a:r>
              <a:rPr lang="en-US" sz="1800" dirty="0" smtClean="0"/>
              <a:t>Beatitudes, Matthew 5:6</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23596011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152400" y="2552700"/>
            <a:ext cx="2209800" cy="2341306"/>
          </a:xfrm>
          <a:prstGeom prst="rect">
            <a:avLst/>
          </a:prstGeom>
        </p:spPr>
        <p:txBody>
          <a:bodyPr spcFirstLastPara="1" wrap="square" lIns="91425" tIns="91425" rIns="91425" bIns="91425" anchor="b" anchorCtr="0">
            <a:noAutofit/>
          </a:bodyPr>
          <a:lstStyle/>
          <a:p>
            <a:pPr lvl="0" algn="ctr"/>
            <a:r>
              <a:rPr lang="en-US" dirty="0" smtClean="0">
                <a:ea typeface="Karla"/>
                <a:cs typeface="Karla"/>
              </a:rPr>
              <a:t/>
            </a:r>
            <a:br>
              <a:rPr lang="en-US" dirty="0" smtClean="0">
                <a:ea typeface="Karla"/>
                <a:cs typeface="Karla"/>
              </a:rPr>
            </a:br>
            <a:r>
              <a:rPr lang="en-US" dirty="0" smtClean="0">
                <a:ea typeface="Karla"/>
                <a:cs typeface="Karla"/>
              </a:rPr>
              <a:t/>
            </a:r>
            <a:br>
              <a:rPr lang="en-US" dirty="0" smtClean="0">
                <a:ea typeface="Karla"/>
                <a:cs typeface="Karla"/>
              </a:rPr>
            </a:br>
            <a:r>
              <a:rPr lang="en-US" sz="2800" dirty="0" smtClean="0">
                <a:solidFill>
                  <a:srgbClr val="C00000"/>
                </a:solidFill>
                <a:effectLst>
                  <a:outerShdw blurRad="38100" dist="38100" dir="2700000" algn="tl">
                    <a:srgbClr val="000000">
                      <a:alpha val="43137"/>
                    </a:srgbClr>
                  </a:outerShdw>
                </a:effectLst>
                <a:ea typeface="Karla"/>
                <a:cs typeface="Karla"/>
              </a:rPr>
              <a:t>THE LION OF JUDAH</a:t>
            </a:r>
            <a:r>
              <a:rPr lang="en-US" dirty="0" smtClean="0">
                <a:solidFill>
                  <a:srgbClr val="C00000"/>
                </a:solidFill>
                <a:effectLst>
                  <a:outerShdw blurRad="38100" dist="38100" dir="2700000" algn="tl">
                    <a:srgbClr val="000000">
                      <a:alpha val="43137"/>
                    </a:srgbClr>
                  </a:outerShdw>
                </a:effectLst>
                <a:ea typeface="Karla"/>
                <a:cs typeface="Karla"/>
              </a:rPr>
              <a:t/>
            </a:r>
            <a:br>
              <a:rPr lang="en-US" dirty="0" smtClean="0">
                <a:solidFill>
                  <a:srgbClr val="C00000"/>
                </a:solidFill>
                <a:effectLst>
                  <a:outerShdw blurRad="38100" dist="38100" dir="2700000" algn="tl">
                    <a:srgbClr val="000000">
                      <a:alpha val="43137"/>
                    </a:srgbClr>
                  </a:outerShdw>
                </a:effectLst>
                <a:ea typeface="Karla"/>
                <a:cs typeface="Karla"/>
              </a:rPr>
            </a:br>
            <a:r>
              <a:rPr lang="en-US" sz="1100" dirty="0" smtClean="0">
                <a:solidFill>
                  <a:srgbClr val="C00000"/>
                </a:solidFill>
                <a:effectLst>
                  <a:outerShdw blurRad="38100" dist="38100" dir="2700000" algn="tl">
                    <a:srgbClr val="000000">
                      <a:alpha val="43137"/>
                    </a:srgbClr>
                  </a:outerShdw>
                </a:effectLst>
                <a:ea typeface="Karla"/>
                <a:cs typeface="Karla"/>
              </a:rPr>
              <a:t/>
            </a:r>
            <a:br>
              <a:rPr lang="en-US" sz="1100" dirty="0" smtClean="0">
                <a:solidFill>
                  <a:srgbClr val="C00000"/>
                </a:solidFill>
                <a:effectLst>
                  <a:outerShdw blurRad="38100" dist="38100" dir="2700000" algn="tl">
                    <a:srgbClr val="000000">
                      <a:alpha val="43137"/>
                    </a:srgbClr>
                  </a:outerShdw>
                </a:effectLst>
                <a:ea typeface="Karla"/>
                <a:cs typeface="Karla"/>
              </a:rPr>
            </a:br>
            <a:r>
              <a:rPr lang="en-US" dirty="0" smtClean="0">
                <a:solidFill>
                  <a:schemeClr val="bg2">
                    <a:lumMod val="50000"/>
                  </a:schemeClr>
                </a:solidFill>
                <a:effectLst>
                  <a:outerShdw blurRad="38100" dist="38100" dir="2700000" algn="tl">
                    <a:srgbClr val="000000">
                      <a:alpha val="43137"/>
                    </a:srgbClr>
                  </a:outerShdw>
                </a:effectLst>
                <a:ea typeface="Karla"/>
                <a:cs typeface="Karla"/>
              </a:rPr>
              <a:t>AT THE CLOSE OF </a:t>
            </a:r>
            <a:r>
              <a:rPr lang="en-US" dirty="0">
                <a:solidFill>
                  <a:schemeClr val="bg2">
                    <a:lumMod val="50000"/>
                  </a:schemeClr>
                </a:solidFill>
                <a:effectLst>
                  <a:outerShdw blurRad="38100" dist="38100" dir="2700000" algn="tl">
                    <a:srgbClr val="000000">
                      <a:alpha val="43137"/>
                    </a:srgbClr>
                  </a:outerShdw>
                </a:effectLst>
                <a:ea typeface="Karla"/>
                <a:cs typeface="Karla"/>
              </a:rPr>
              <a:t>THE </a:t>
            </a:r>
            <a:r>
              <a:rPr lang="en-US" dirty="0" smtClean="0">
                <a:solidFill>
                  <a:schemeClr val="bg2">
                    <a:lumMod val="50000"/>
                  </a:schemeClr>
                </a:solidFill>
                <a:effectLst>
                  <a:outerShdw blurRad="38100" dist="38100" dir="2700000" algn="tl">
                    <a:srgbClr val="000000">
                      <a:alpha val="43137"/>
                    </a:srgbClr>
                  </a:outerShdw>
                </a:effectLst>
                <a:ea typeface="Karla"/>
                <a:cs typeface="Karla"/>
              </a:rPr>
              <a:t>AGE!</a:t>
            </a:r>
            <a:endParaRPr dirty="0">
              <a:solidFill>
                <a:schemeClr val="bg2">
                  <a:lumMod val="50000"/>
                </a:schemeClr>
              </a:solidFill>
              <a:effectLst>
                <a:outerShdw blurRad="38100" dist="38100" dir="2700000" algn="tl">
                  <a:srgbClr val="000000">
                    <a:alpha val="43137"/>
                  </a:srgbClr>
                </a:outerShdw>
              </a:effectLst>
              <a:latin typeface="Karla"/>
              <a:ea typeface="Karla"/>
              <a:cs typeface="Karla"/>
              <a:sym typeface="Karla"/>
            </a:endParaRPr>
          </a:p>
        </p:txBody>
      </p:sp>
      <p:sp>
        <p:nvSpPr>
          <p:cNvPr id="193" name="Google Shape;193;p24"/>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fld id="{00000000-1234-1234-1234-123412341234}" type="slidenum">
              <a:rPr lang="en">
                <a:solidFill>
                  <a:srgbClr val="FFFFFF"/>
                </a:solidFill>
              </a:rPr>
              <a:pPr/>
              <a:t>40</a:t>
            </a:fld>
            <a:endParaRPr>
              <a:solidFill>
                <a:srgbClr val="FFFFFF"/>
              </a:solidFill>
            </a:endParaRPr>
          </a:p>
        </p:txBody>
      </p:sp>
    </p:spTree>
    <p:extLst>
      <p:ext uri="{BB962C8B-B14F-4D97-AF65-F5344CB8AC3E}">
        <p14:creationId xmlns:p14="http://schemas.microsoft.com/office/powerpoint/2010/main" val="3850451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166AB"/>
        </a:solidFill>
        <a:effectLst/>
      </p:bgPr>
    </p:bg>
    <p:spTree>
      <p:nvGrpSpPr>
        <p:cNvPr id="1" name="Shape 290"/>
        <p:cNvGrpSpPr/>
        <p:nvPr/>
      </p:nvGrpSpPr>
      <p:grpSpPr>
        <a:xfrm>
          <a:off x="0" y="0"/>
          <a:ext cx="0" cy="0"/>
          <a:chOff x="0" y="0"/>
          <a:chExt cx="0" cy="0"/>
        </a:xfrm>
      </p:grpSpPr>
      <p:sp>
        <p:nvSpPr>
          <p:cNvPr id="291" name="Google Shape;291;p31"/>
          <p:cNvSpPr txBox="1">
            <a:spLocks noGrp="1"/>
          </p:cNvSpPr>
          <p:nvPr>
            <p:ph type="title"/>
          </p:nvPr>
        </p:nvSpPr>
        <p:spPr>
          <a:xfrm>
            <a:off x="381000" y="4318000"/>
            <a:ext cx="2209700" cy="77760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cap="all" dirty="0" smtClean="0">
                <a:solidFill>
                  <a:srgbClr val="0166AB"/>
                </a:solidFill>
                <a:effectLst>
                  <a:outerShdw blurRad="38100" dist="38100" dir="2700000" algn="tl">
                    <a:srgbClr val="000000">
                      <a:alpha val="43137"/>
                    </a:srgbClr>
                  </a:outerShdw>
                </a:effectLst>
              </a:rPr>
              <a:t>NEW &amp; old</a:t>
            </a:r>
            <a:r>
              <a:rPr lang="en" cap="all" dirty="0" smtClean="0">
                <a:solidFill>
                  <a:srgbClr val="0166AB"/>
                </a:solidFill>
              </a:rPr>
              <a:t/>
            </a:r>
            <a:br>
              <a:rPr lang="en" cap="all" dirty="0" smtClean="0">
                <a:solidFill>
                  <a:srgbClr val="0166AB"/>
                </a:solidFill>
              </a:rPr>
            </a:br>
            <a:r>
              <a:rPr lang="en" cap="all" dirty="0" smtClean="0">
                <a:solidFill>
                  <a:srgbClr val="0166AB"/>
                </a:solidFill>
                <a:effectLst>
                  <a:outerShdw blurRad="38100" dist="38100" dir="2700000" algn="tl">
                    <a:srgbClr val="000000">
                      <a:alpha val="43137"/>
                    </a:srgbClr>
                  </a:outerShdw>
                </a:effectLst>
              </a:rPr>
              <a:t>resourceS</a:t>
            </a:r>
            <a:endParaRPr dirty="0">
              <a:solidFill>
                <a:srgbClr val="0166AB"/>
              </a:solidFill>
              <a:effectLst>
                <a:outerShdw blurRad="38100" dist="38100" dir="2700000" algn="tl">
                  <a:srgbClr val="000000">
                    <a:alpha val="43137"/>
                  </a:srgbClr>
                </a:outerShdw>
              </a:effectLst>
            </a:endParaRPr>
          </a:p>
        </p:txBody>
      </p:sp>
      <p:sp>
        <p:nvSpPr>
          <p:cNvPr id="292" name="Google Shape;292;p31"/>
          <p:cNvSpPr txBox="1"/>
          <p:nvPr/>
        </p:nvSpPr>
        <p:spPr>
          <a:xfrm>
            <a:off x="2620549" y="1025871"/>
            <a:ext cx="5943600" cy="880194"/>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r>
              <a:rPr lang="en" sz="2000" b="1" dirty="0" smtClean="0">
                <a:solidFill>
                  <a:srgbClr val="FFFFFF"/>
                </a:solidFill>
                <a:latin typeface="Karla"/>
                <a:ea typeface="Karla"/>
                <a:cs typeface="Karla"/>
                <a:sym typeface="Karla"/>
              </a:rPr>
              <a:t>Supernatural or The Unseen Realm:</a:t>
            </a:r>
          </a:p>
          <a:p>
            <a:r>
              <a:rPr lang="en" sz="1800" dirty="0" smtClean="0">
                <a:solidFill>
                  <a:srgbClr val="FFFFFF"/>
                </a:solidFill>
                <a:latin typeface="Karla"/>
                <a:ea typeface="Karla"/>
                <a:cs typeface="Karla"/>
                <a:sym typeface="Karla"/>
              </a:rPr>
              <a:t>  </a:t>
            </a:r>
            <a:r>
              <a:rPr lang="en" sz="1800" b="1" i="1" dirty="0" smtClean="0">
                <a:solidFill>
                  <a:srgbClr val="FFFFFF"/>
                </a:solidFill>
                <a:latin typeface="Karla"/>
                <a:ea typeface="Karla"/>
                <a:cs typeface="Karla"/>
                <a:sym typeface="Karla"/>
              </a:rPr>
              <a:t>Recovering the Supernatural Worldview of the Bible</a:t>
            </a:r>
          </a:p>
          <a:p>
            <a:r>
              <a:rPr lang="en" sz="1800" dirty="0" smtClean="0">
                <a:solidFill>
                  <a:srgbClr val="FFFFFF"/>
                </a:solidFill>
                <a:latin typeface="Karla"/>
                <a:ea typeface="Karla"/>
                <a:cs typeface="Karla"/>
                <a:sym typeface="Karla"/>
              </a:rPr>
              <a:t>    Michael S. Heiser, Lexham Press, 2015</a:t>
            </a:r>
            <a:endParaRPr sz="1800" dirty="0">
              <a:solidFill>
                <a:srgbClr val="FFFFFF"/>
              </a:solidFill>
              <a:latin typeface="Karla"/>
              <a:ea typeface="Karla"/>
              <a:cs typeface="Karla"/>
              <a:sym typeface="Karla"/>
            </a:endParaRPr>
          </a:p>
        </p:txBody>
      </p:sp>
      <p:grpSp>
        <p:nvGrpSpPr>
          <p:cNvPr id="293" name="Google Shape;293;p31"/>
          <p:cNvGrpSpPr/>
          <p:nvPr/>
        </p:nvGrpSpPr>
        <p:grpSpPr>
          <a:xfrm>
            <a:off x="3875299" y="2033250"/>
            <a:ext cx="376898" cy="367050"/>
            <a:chOff x="5323500" y="1591325"/>
            <a:chExt cx="376898" cy="330345"/>
          </a:xfrm>
        </p:grpSpPr>
        <p:sp>
          <p:nvSpPr>
            <p:cNvPr id="294" name="Google Shape;294;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endParaRPr/>
            </a:p>
          </p:txBody>
        </p:sp>
        <p:sp>
          <p:nvSpPr>
            <p:cNvPr id="295" name="Google Shape;295;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endParaRPr/>
            </a:p>
          </p:txBody>
        </p:sp>
      </p:grpSp>
      <p:grpSp>
        <p:nvGrpSpPr>
          <p:cNvPr id="296" name="Google Shape;296;p31"/>
          <p:cNvGrpSpPr/>
          <p:nvPr/>
        </p:nvGrpSpPr>
        <p:grpSpPr>
          <a:xfrm>
            <a:off x="4422455" y="3391046"/>
            <a:ext cx="376898" cy="367050"/>
            <a:chOff x="5323500" y="1591325"/>
            <a:chExt cx="376898" cy="330345"/>
          </a:xfrm>
        </p:grpSpPr>
        <p:sp>
          <p:nvSpPr>
            <p:cNvPr id="297" name="Google Shape;297;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endParaRPr/>
            </a:p>
          </p:txBody>
        </p:sp>
        <p:sp>
          <p:nvSpPr>
            <p:cNvPr id="298" name="Google Shape;298;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endParaRPr/>
            </a:p>
          </p:txBody>
        </p:sp>
      </p:grpSp>
      <p:sp>
        <p:nvSpPr>
          <p:cNvPr id="299" name="Google Shape;299;p31"/>
          <p:cNvSpPr txBox="1"/>
          <p:nvPr/>
        </p:nvSpPr>
        <p:spPr>
          <a:xfrm>
            <a:off x="2894409" y="2400300"/>
            <a:ext cx="5637096" cy="840278"/>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r>
              <a:rPr lang="en-US" sz="2000" b="1" dirty="0" smtClean="0">
                <a:solidFill>
                  <a:srgbClr val="FFFFFF"/>
                </a:solidFill>
                <a:latin typeface="Karla"/>
                <a:ea typeface="Karla"/>
                <a:cs typeface="Karla"/>
                <a:sym typeface="Karla"/>
              </a:rPr>
              <a:t>The</a:t>
            </a:r>
            <a:r>
              <a:rPr lang="en" sz="2000" b="1" dirty="0" smtClean="0">
                <a:solidFill>
                  <a:srgbClr val="FFFFFF"/>
                </a:solidFill>
                <a:latin typeface="Karla"/>
                <a:ea typeface="Karla"/>
                <a:cs typeface="Karla"/>
                <a:sym typeface="Karla"/>
              </a:rPr>
              <a:t> Harvest Just Ahead:</a:t>
            </a:r>
          </a:p>
          <a:p>
            <a:r>
              <a:rPr lang="en-US" sz="1800" b="1" dirty="0">
                <a:solidFill>
                  <a:srgbClr val="FFFFFF"/>
                </a:solidFill>
                <a:latin typeface="Karla"/>
                <a:ea typeface="Karla"/>
                <a:cs typeface="Karla"/>
                <a:sym typeface="Karla"/>
              </a:rPr>
              <a:t> </a:t>
            </a:r>
            <a:r>
              <a:rPr lang="en-US" sz="1800" b="1" dirty="0" smtClean="0">
                <a:solidFill>
                  <a:srgbClr val="FFFFFF"/>
                </a:solidFill>
                <a:latin typeface="Karla"/>
                <a:ea typeface="Karla"/>
                <a:cs typeface="Karla"/>
                <a:sym typeface="Karla"/>
              </a:rPr>
              <a:t> </a:t>
            </a:r>
            <a:r>
              <a:rPr lang="en-US" sz="1800" b="1" i="1" dirty="0" smtClean="0">
                <a:solidFill>
                  <a:srgbClr val="FFFFFF"/>
                </a:solidFill>
                <a:latin typeface="Karla"/>
                <a:ea typeface="Karla"/>
                <a:cs typeface="Karla"/>
                <a:sym typeface="Karla"/>
              </a:rPr>
              <a:t>Developing a Life of Absolute Commitment</a:t>
            </a:r>
          </a:p>
          <a:p>
            <a:pPr>
              <a:spcAft>
                <a:spcPts val="600"/>
              </a:spcAft>
            </a:pPr>
            <a:r>
              <a:rPr lang="en-US" sz="1800" dirty="0">
                <a:solidFill>
                  <a:srgbClr val="FFFFFF"/>
                </a:solidFill>
                <a:latin typeface="Karla"/>
                <a:ea typeface="Karla"/>
                <a:cs typeface="Karla"/>
                <a:sym typeface="Karla"/>
              </a:rPr>
              <a:t> </a:t>
            </a:r>
            <a:r>
              <a:rPr lang="en-US" sz="1800" dirty="0" smtClean="0">
                <a:solidFill>
                  <a:srgbClr val="FFFFFF"/>
                </a:solidFill>
                <a:latin typeface="Karla"/>
                <a:ea typeface="Karla"/>
                <a:cs typeface="Karla"/>
                <a:sym typeface="Karla"/>
              </a:rPr>
              <a:t>   Derek Prince, available as PDF online, 1974</a:t>
            </a:r>
            <a:endParaRPr sz="1800" dirty="0">
              <a:solidFill>
                <a:srgbClr val="FFFFFF"/>
              </a:solidFill>
              <a:latin typeface="Karla"/>
              <a:ea typeface="Karla"/>
              <a:cs typeface="Karla"/>
              <a:sym typeface="Karla"/>
            </a:endParaRPr>
          </a:p>
        </p:txBody>
      </p:sp>
      <p:sp>
        <p:nvSpPr>
          <p:cNvPr id="300" name="Google Shape;300;p31"/>
          <p:cNvSpPr txBox="1"/>
          <p:nvPr/>
        </p:nvSpPr>
        <p:spPr>
          <a:xfrm>
            <a:off x="3279762" y="3765396"/>
            <a:ext cx="5251743" cy="714333"/>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r>
              <a:rPr lang="en-US" sz="2000" b="1" dirty="0" smtClean="0">
                <a:solidFill>
                  <a:srgbClr val="FFFFFF"/>
                </a:solidFill>
                <a:latin typeface="Karla"/>
                <a:ea typeface="Karla"/>
                <a:cs typeface="Karla"/>
                <a:sym typeface="Karla"/>
              </a:rPr>
              <a:t>The ESV Study Bible </a:t>
            </a:r>
            <a:r>
              <a:rPr lang="en-US" sz="2000" i="1" dirty="0" smtClean="0">
                <a:solidFill>
                  <a:srgbClr val="FFFFFF"/>
                </a:solidFill>
                <a:latin typeface="Karla"/>
                <a:ea typeface="Karla"/>
                <a:cs typeface="Karla"/>
                <a:sym typeface="Karla"/>
              </a:rPr>
              <a:t>plus</a:t>
            </a:r>
            <a:r>
              <a:rPr lang="en-US" sz="2000" b="1" dirty="0" smtClean="0">
                <a:solidFill>
                  <a:srgbClr val="FFFFFF"/>
                </a:solidFill>
                <a:latin typeface="Karla"/>
                <a:ea typeface="Karla"/>
                <a:cs typeface="Karla"/>
                <a:sym typeface="Karla"/>
              </a:rPr>
              <a:t> NJB or WEB</a:t>
            </a:r>
          </a:p>
          <a:p>
            <a:r>
              <a:rPr lang="en-US" sz="1800" dirty="0" smtClean="0">
                <a:solidFill>
                  <a:srgbClr val="FFFFFF"/>
                </a:solidFill>
                <a:latin typeface="Karla"/>
                <a:ea typeface="Karla"/>
                <a:cs typeface="Karla"/>
                <a:sym typeface="Karla"/>
              </a:rPr>
              <a:t>  Lane Dennis, et al., </a:t>
            </a:r>
            <a:r>
              <a:rPr lang="en-US" sz="1800" dirty="0">
                <a:solidFill>
                  <a:srgbClr val="FFFFFF"/>
                </a:solidFill>
                <a:latin typeface="Karla"/>
                <a:ea typeface="Karla"/>
                <a:cs typeface="Karla"/>
                <a:sym typeface="Karla"/>
              </a:rPr>
              <a:t>2016 </a:t>
            </a:r>
            <a:r>
              <a:rPr lang="en-US" sz="1800" i="1" dirty="0">
                <a:solidFill>
                  <a:srgbClr val="FFFFFF"/>
                </a:solidFill>
                <a:latin typeface="Karla"/>
                <a:ea typeface="Karla"/>
                <a:cs typeface="Karla"/>
                <a:sym typeface="Karla"/>
              </a:rPr>
              <a:t>plus</a:t>
            </a:r>
            <a:r>
              <a:rPr lang="en-US" sz="1800" dirty="0">
                <a:solidFill>
                  <a:srgbClr val="FFFFFF"/>
                </a:solidFill>
                <a:latin typeface="Karla"/>
                <a:ea typeface="Karla"/>
                <a:cs typeface="Karla"/>
                <a:sym typeface="Karla"/>
              </a:rPr>
              <a:t> </a:t>
            </a:r>
            <a:r>
              <a:rPr lang="en-US" sz="1800" dirty="0" smtClean="0">
                <a:solidFill>
                  <a:srgbClr val="FFFFFF"/>
                </a:solidFill>
                <a:latin typeface="Karla"/>
                <a:ea typeface="Karla"/>
                <a:cs typeface="Karla"/>
                <a:sym typeface="Karla"/>
                <a:hlinkClick r:id="rId3"/>
              </a:rPr>
              <a:t>ebible.org/web</a:t>
            </a:r>
            <a:endParaRPr lang="en-US" sz="1800" dirty="0" smtClean="0">
              <a:solidFill>
                <a:srgbClr val="FFFFFF"/>
              </a:solidFill>
              <a:latin typeface="Karla"/>
              <a:ea typeface="Karla"/>
              <a:cs typeface="Karla"/>
              <a:sym typeface="Karla"/>
            </a:endParaRPr>
          </a:p>
          <a:p>
            <a:endParaRPr dirty="0">
              <a:solidFill>
                <a:srgbClr val="FFFFFF"/>
              </a:solidFill>
              <a:latin typeface="Karla"/>
              <a:ea typeface="Karla"/>
              <a:cs typeface="Karla"/>
              <a:sym typeface="Karla"/>
            </a:endParaRPr>
          </a:p>
        </p:txBody>
      </p:sp>
      <p:sp>
        <p:nvSpPr>
          <p:cNvPr id="306" name="Google Shape;306;p31"/>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fld id="{00000000-1234-1234-1234-123412341234}" type="slidenum">
              <a:rPr lang="en">
                <a:solidFill>
                  <a:srgbClr val="FFFFFF"/>
                </a:solidFill>
              </a:rPr>
              <a:pPr/>
              <a:t>41</a:t>
            </a:fld>
            <a:endParaRPr>
              <a:solidFill>
                <a:srgbClr val="FFFFFF"/>
              </a:solidFill>
            </a:endParaRPr>
          </a:p>
        </p:txBody>
      </p:sp>
      <p:grpSp>
        <p:nvGrpSpPr>
          <p:cNvPr id="18" name="Google Shape;772;p50"/>
          <p:cNvGrpSpPr/>
          <p:nvPr/>
        </p:nvGrpSpPr>
        <p:grpSpPr>
          <a:xfrm>
            <a:off x="609545" y="3530723"/>
            <a:ext cx="822960" cy="640080"/>
            <a:chOff x="1934025" y="1001650"/>
            <a:chExt cx="415300" cy="355600"/>
          </a:xfrm>
          <a:noFill/>
        </p:grpSpPr>
        <p:sp>
          <p:nvSpPr>
            <p:cNvPr id="19" name="Google Shape;773;p5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 name="Google Shape;774;p5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Google Shape;775;p5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 name="Google Shape;776;p5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3" name="Google Shape;292;p31"/>
          <p:cNvSpPr txBox="1"/>
          <p:nvPr/>
        </p:nvSpPr>
        <p:spPr>
          <a:xfrm>
            <a:off x="2438403" y="246947"/>
            <a:ext cx="6129867" cy="440097"/>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r>
              <a:rPr lang="en" sz="2000" b="1" dirty="0" smtClean="0">
                <a:solidFill>
                  <a:srgbClr val="FFFFFF"/>
                </a:solidFill>
                <a:latin typeface="Karla"/>
                <a:ea typeface="Karla"/>
                <a:cs typeface="Karla"/>
                <a:sym typeface="Karla"/>
              </a:rPr>
              <a:t>The Daily News</a:t>
            </a:r>
          </a:p>
        </p:txBody>
      </p:sp>
      <p:grpSp>
        <p:nvGrpSpPr>
          <p:cNvPr id="24" name="Google Shape;293;p31"/>
          <p:cNvGrpSpPr/>
          <p:nvPr/>
        </p:nvGrpSpPr>
        <p:grpSpPr>
          <a:xfrm>
            <a:off x="3369502" y="698223"/>
            <a:ext cx="376898" cy="367050"/>
            <a:chOff x="5323500" y="1591325"/>
            <a:chExt cx="376898" cy="330345"/>
          </a:xfrm>
        </p:grpSpPr>
        <p:sp>
          <p:nvSpPr>
            <p:cNvPr id="25" name="Google Shape;294;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endParaRPr/>
            </a:p>
          </p:txBody>
        </p:sp>
        <p:sp>
          <p:nvSpPr>
            <p:cNvPr id="26" name="Google Shape;295;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endParaRPr/>
            </a:p>
          </p:txBody>
        </p:sp>
      </p:grpSp>
      <p:sp>
        <p:nvSpPr>
          <p:cNvPr id="27" name="Google Shape;292;p31"/>
          <p:cNvSpPr txBox="1"/>
          <p:nvPr/>
        </p:nvSpPr>
        <p:spPr>
          <a:xfrm>
            <a:off x="3746400" y="4882445"/>
            <a:ext cx="4811358" cy="440097"/>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r>
              <a:rPr lang="en" sz="2000" b="1" dirty="0" smtClean="0">
                <a:solidFill>
                  <a:srgbClr val="FFFFFF"/>
                </a:solidFill>
                <a:latin typeface="Karla"/>
                <a:ea typeface="Karla"/>
                <a:cs typeface="Karla"/>
                <a:sym typeface="Karla"/>
              </a:rPr>
              <a:t>Daily Devotions &amp; Prayer</a:t>
            </a:r>
          </a:p>
        </p:txBody>
      </p:sp>
      <p:grpSp>
        <p:nvGrpSpPr>
          <p:cNvPr id="28" name="Google Shape;296;p31"/>
          <p:cNvGrpSpPr/>
          <p:nvPr/>
        </p:nvGrpSpPr>
        <p:grpSpPr>
          <a:xfrm>
            <a:off x="4822361" y="4515394"/>
            <a:ext cx="376898" cy="367050"/>
            <a:chOff x="5323500" y="1591325"/>
            <a:chExt cx="376898" cy="330345"/>
          </a:xfrm>
        </p:grpSpPr>
        <p:sp>
          <p:nvSpPr>
            <p:cNvPr id="29" name="Google Shape;297;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endParaRPr/>
            </a:p>
          </p:txBody>
        </p:sp>
        <p:sp>
          <p:nvSpPr>
            <p:cNvPr id="30" name="Google Shape;298;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2019444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66AB"/>
        </a:solidFill>
        <a:effectLst/>
      </p:bgPr>
    </p:bg>
    <p:spTree>
      <p:nvGrpSpPr>
        <p:cNvPr id="1" name="Shape 290"/>
        <p:cNvGrpSpPr/>
        <p:nvPr/>
      </p:nvGrpSpPr>
      <p:grpSpPr>
        <a:xfrm>
          <a:off x="0" y="0"/>
          <a:ext cx="0" cy="0"/>
          <a:chOff x="0" y="0"/>
          <a:chExt cx="0" cy="0"/>
        </a:xfrm>
      </p:grpSpPr>
      <p:sp>
        <p:nvSpPr>
          <p:cNvPr id="291" name="Google Shape;291;p31"/>
          <p:cNvSpPr txBox="1">
            <a:spLocks noGrp="1"/>
          </p:cNvSpPr>
          <p:nvPr>
            <p:ph type="title"/>
          </p:nvPr>
        </p:nvSpPr>
        <p:spPr>
          <a:xfrm>
            <a:off x="152400" y="3443030"/>
            <a:ext cx="2717800" cy="1349103"/>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cap="all" dirty="0" smtClean="0">
                <a:solidFill>
                  <a:srgbClr val="0166AB"/>
                </a:solidFill>
                <a:effectLst>
                  <a:outerShdw blurRad="38100" dist="38100" dir="2700000" algn="tl">
                    <a:srgbClr val="000000">
                      <a:alpha val="43137"/>
                    </a:srgbClr>
                  </a:outerShdw>
                </a:effectLst>
              </a:rPr>
              <a:t/>
            </a:r>
            <a:br>
              <a:rPr lang="en" cap="all" dirty="0" smtClean="0">
                <a:solidFill>
                  <a:srgbClr val="0166AB"/>
                </a:solidFill>
                <a:effectLst>
                  <a:outerShdw blurRad="38100" dist="38100" dir="2700000" algn="tl">
                    <a:srgbClr val="000000">
                      <a:alpha val="43137"/>
                    </a:srgbClr>
                  </a:outerShdw>
                </a:effectLst>
              </a:rPr>
            </a:br>
            <a:r>
              <a:rPr lang="en" cap="all" dirty="0" smtClean="0">
                <a:solidFill>
                  <a:srgbClr val="0166AB"/>
                </a:solidFill>
                <a:effectLst>
                  <a:outerShdw blurRad="38100" dist="38100" dir="2700000" algn="tl">
                    <a:srgbClr val="000000">
                      <a:alpha val="43137"/>
                    </a:srgbClr>
                  </a:outerShdw>
                </a:effectLst>
              </a:rPr>
              <a:t>   </a:t>
            </a:r>
            <a:br>
              <a:rPr lang="en" cap="all" dirty="0" smtClean="0">
                <a:solidFill>
                  <a:srgbClr val="0166AB"/>
                </a:solidFill>
                <a:effectLst>
                  <a:outerShdw blurRad="38100" dist="38100" dir="2700000" algn="tl">
                    <a:srgbClr val="000000">
                      <a:alpha val="43137"/>
                    </a:srgbClr>
                  </a:outerShdw>
                </a:effectLst>
              </a:rPr>
            </a:br>
            <a:r>
              <a:rPr lang="en" cap="all" dirty="0">
                <a:solidFill>
                  <a:srgbClr val="0166AB"/>
                </a:solidFill>
                <a:effectLst>
                  <a:outerShdw blurRad="38100" dist="38100" dir="2700000" algn="tl">
                    <a:srgbClr val="000000">
                      <a:alpha val="43137"/>
                    </a:srgbClr>
                  </a:outerShdw>
                </a:effectLst>
              </a:rPr>
              <a:t> </a:t>
            </a:r>
            <a:r>
              <a:rPr lang="en" cap="all" dirty="0" smtClean="0">
                <a:solidFill>
                  <a:srgbClr val="0166AB"/>
                </a:solidFill>
                <a:effectLst>
                  <a:outerShdw blurRad="38100" dist="38100" dir="2700000" algn="tl">
                    <a:srgbClr val="000000">
                      <a:alpha val="43137"/>
                    </a:srgbClr>
                  </a:outerShdw>
                </a:effectLst>
              </a:rPr>
              <a:t>    </a:t>
            </a:r>
            <a:r>
              <a:rPr lang="en" sz="11500" cap="all" dirty="0" smtClean="0">
                <a:solidFill>
                  <a:srgbClr val="0166AB"/>
                </a:solidFill>
                <a:effectLst>
                  <a:outerShdw blurRad="38100" dist="38100" dir="2700000" algn="tl">
                    <a:srgbClr val="000000">
                      <a:alpha val="43137"/>
                    </a:srgbClr>
                  </a:outerShdw>
                </a:effectLst>
              </a:rPr>
              <a:t>?</a:t>
            </a:r>
            <a:r>
              <a:rPr lang="en" cap="all" dirty="0">
                <a:solidFill>
                  <a:srgbClr val="0166AB"/>
                </a:solidFill>
                <a:effectLst>
                  <a:outerShdw blurRad="38100" dist="38100" dir="2700000" algn="tl">
                    <a:srgbClr val="000000">
                      <a:alpha val="43137"/>
                    </a:srgbClr>
                  </a:outerShdw>
                </a:effectLst>
              </a:rPr>
              <a:t/>
            </a:r>
            <a:br>
              <a:rPr lang="en" cap="all" dirty="0">
                <a:solidFill>
                  <a:srgbClr val="0166AB"/>
                </a:solidFill>
                <a:effectLst>
                  <a:outerShdw blurRad="38100" dist="38100" dir="2700000" algn="tl">
                    <a:srgbClr val="000000">
                      <a:alpha val="43137"/>
                    </a:srgbClr>
                  </a:outerShdw>
                </a:effectLst>
              </a:rPr>
            </a:br>
            <a:r>
              <a:rPr lang="en" cap="all" dirty="0" smtClean="0">
                <a:solidFill>
                  <a:srgbClr val="0166AB"/>
                </a:solidFill>
                <a:effectLst>
                  <a:outerShdw blurRad="38100" dist="38100" dir="2700000" algn="tl">
                    <a:srgbClr val="000000">
                      <a:alpha val="43137"/>
                    </a:srgbClr>
                  </a:outerShdw>
                </a:effectLst>
              </a:rPr>
              <a:t/>
            </a:r>
            <a:br>
              <a:rPr lang="en" cap="all" dirty="0" smtClean="0">
                <a:solidFill>
                  <a:srgbClr val="0166AB"/>
                </a:solidFill>
                <a:effectLst>
                  <a:outerShdw blurRad="38100" dist="38100" dir="2700000" algn="tl">
                    <a:srgbClr val="000000">
                      <a:alpha val="43137"/>
                    </a:srgbClr>
                  </a:outerShdw>
                </a:effectLst>
              </a:rPr>
            </a:br>
            <a:r>
              <a:rPr lang="en" cap="all" dirty="0" smtClean="0">
                <a:solidFill>
                  <a:srgbClr val="0166AB"/>
                </a:solidFill>
                <a:effectLst>
                  <a:outerShdw blurRad="38100" dist="38100" dir="2700000" algn="tl">
                    <a:srgbClr val="000000">
                      <a:alpha val="43137"/>
                    </a:srgbClr>
                  </a:outerShdw>
                </a:effectLst>
              </a:rPr>
              <a:t/>
            </a:r>
            <a:br>
              <a:rPr lang="en" cap="all" dirty="0" smtClean="0">
                <a:solidFill>
                  <a:srgbClr val="0166AB"/>
                </a:solidFill>
                <a:effectLst>
                  <a:outerShdw blurRad="38100" dist="38100" dir="2700000" algn="tl">
                    <a:srgbClr val="000000">
                      <a:alpha val="43137"/>
                    </a:srgbClr>
                  </a:outerShdw>
                </a:effectLst>
              </a:rPr>
            </a:br>
            <a:r>
              <a:rPr lang="en" sz="2800" cap="all" dirty="0" smtClean="0">
                <a:solidFill>
                  <a:srgbClr val="0166AB"/>
                </a:solidFill>
                <a:effectLst>
                  <a:outerShdw blurRad="38100" dist="38100" dir="2700000" algn="tl">
                    <a:srgbClr val="000000">
                      <a:alpha val="43137"/>
                    </a:srgbClr>
                  </a:outerShdw>
                </a:effectLst>
                <a:latin typeface="Montserrat" panose="020B0604020202020204" charset="0"/>
              </a:rPr>
              <a:t>QUESTIONS</a:t>
            </a:r>
            <a:endParaRPr sz="2800" dirty="0">
              <a:solidFill>
                <a:srgbClr val="0166AB"/>
              </a:solidFill>
              <a:effectLst>
                <a:outerShdw blurRad="38100" dist="38100" dir="2700000" algn="tl">
                  <a:srgbClr val="000000">
                    <a:alpha val="43137"/>
                  </a:srgbClr>
                </a:outerShdw>
              </a:effectLst>
            </a:endParaRPr>
          </a:p>
        </p:txBody>
      </p:sp>
      <p:sp>
        <p:nvSpPr>
          <p:cNvPr id="299" name="Google Shape;299;p31"/>
          <p:cNvSpPr txBox="1"/>
          <p:nvPr/>
        </p:nvSpPr>
        <p:spPr>
          <a:xfrm>
            <a:off x="2895600" y="1460501"/>
            <a:ext cx="5637096" cy="1672801"/>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r>
              <a:rPr lang="en-US" sz="2800" b="1" dirty="0" smtClean="0">
                <a:solidFill>
                  <a:srgbClr val="FFFFFF"/>
                </a:solidFill>
                <a:latin typeface="Karla"/>
                <a:ea typeface="Karla"/>
                <a:cs typeface="Karla"/>
                <a:sym typeface="Karla"/>
              </a:rPr>
              <a:t>Dr. Bill Morehouse</a:t>
            </a:r>
          </a:p>
          <a:p>
            <a:endParaRPr lang="en-US" sz="2000" b="1" dirty="0">
              <a:solidFill>
                <a:srgbClr val="FFFFFF"/>
              </a:solidFill>
              <a:latin typeface="Karla"/>
              <a:ea typeface="Karla"/>
              <a:cs typeface="Karla"/>
              <a:sym typeface="Karla"/>
            </a:endParaRPr>
          </a:p>
          <a:p>
            <a:r>
              <a:rPr lang="en-US" sz="2000" b="1" dirty="0" smtClean="0">
                <a:solidFill>
                  <a:srgbClr val="FFFFFF"/>
                </a:solidFill>
                <a:latin typeface="Karla"/>
                <a:ea typeface="Karla"/>
                <a:cs typeface="Karla"/>
                <a:sym typeface="Karla"/>
              </a:rPr>
              <a:t>    Visit me at:</a:t>
            </a:r>
          </a:p>
          <a:p>
            <a:r>
              <a:rPr lang="en-US" sz="2000" b="1" dirty="0" smtClean="0">
                <a:solidFill>
                  <a:srgbClr val="FFFFFF"/>
                </a:solidFill>
                <a:latin typeface="Karla"/>
                <a:ea typeface="Karla"/>
                <a:cs typeface="Karla"/>
                <a:sym typeface="Karla"/>
              </a:rPr>
              <a:t>	</a:t>
            </a:r>
            <a:r>
              <a:rPr lang="en-US" sz="2000" b="1" dirty="0">
                <a:solidFill>
                  <a:srgbClr val="FFFFFF"/>
                </a:solidFill>
                <a:latin typeface="Karla"/>
                <a:ea typeface="Karla"/>
                <a:cs typeface="Karla"/>
                <a:sym typeface="Karla"/>
                <a:hlinkClick r:id="rId3" action="ppaction://hlinkfile"/>
              </a:rPr>
              <a:t>HisKingdom.us</a:t>
            </a:r>
            <a:endParaRPr lang="en-US" sz="2000" b="1" dirty="0">
              <a:solidFill>
                <a:srgbClr val="FFFFFF"/>
              </a:solidFill>
              <a:latin typeface="Karla"/>
              <a:ea typeface="Karla"/>
              <a:cs typeface="Karla"/>
              <a:sym typeface="Karla"/>
            </a:endParaRPr>
          </a:p>
          <a:p>
            <a:r>
              <a:rPr lang="en-US" sz="2000" b="1" dirty="0" smtClean="0">
                <a:solidFill>
                  <a:srgbClr val="FFFFFF"/>
                </a:solidFill>
                <a:latin typeface="Karla"/>
                <a:ea typeface="Karla"/>
                <a:cs typeface="Karla"/>
                <a:sym typeface="Karla"/>
                <a:hlinkClick r:id="rId4" action="ppaction://hlinkfile"/>
              </a:rPr>
              <a:t>	wmorehouse.com</a:t>
            </a:r>
            <a:r>
              <a:rPr lang="en-US" sz="2000" b="1" dirty="0" smtClean="0">
                <a:solidFill>
                  <a:srgbClr val="FFFFFF"/>
                </a:solidFill>
                <a:latin typeface="Karla"/>
                <a:ea typeface="Karla"/>
                <a:cs typeface="Karla"/>
                <a:sym typeface="Karla"/>
              </a:rPr>
              <a:t> </a:t>
            </a:r>
          </a:p>
          <a:p>
            <a:r>
              <a:rPr lang="en-US" sz="2000" b="1" dirty="0">
                <a:solidFill>
                  <a:srgbClr val="FFFFFF"/>
                </a:solidFill>
                <a:latin typeface="Karla"/>
                <a:ea typeface="Karla"/>
                <a:cs typeface="Karla"/>
                <a:sym typeface="Karla"/>
              </a:rPr>
              <a:t>	</a:t>
            </a:r>
            <a:r>
              <a:rPr lang="en-US" sz="2000" b="1" dirty="0" smtClean="0">
                <a:solidFill>
                  <a:srgbClr val="FFFFFF"/>
                </a:solidFill>
                <a:latin typeface="Karla"/>
                <a:ea typeface="Karla"/>
                <a:cs typeface="Karla"/>
                <a:sym typeface="Karla"/>
                <a:hlinkClick r:id="rId5"/>
              </a:rPr>
              <a:t>celebratesalvation.org</a:t>
            </a:r>
            <a:r>
              <a:rPr lang="en-US" sz="2000" b="1" dirty="0" smtClean="0">
                <a:solidFill>
                  <a:srgbClr val="FFFFFF"/>
                </a:solidFill>
                <a:latin typeface="Karla"/>
                <a:ea typeface="Karla"/>
                <a:cs typeface="Karla"/>
                <a:sym typeface="Karla"/>
              </a:rPr>
              <a:t>	</a:t>
            </a:r>
            <a:endParaRPr lang="en-US" b="1" dirty="0">
              <a:solidFill>
                <a:srgbClr val="FFFFFF"/>
              </a:solidFill>
              <a:latin typeface="Karla"/>
              <a:ea typeface="Karla"/>
              <a:cs typeface="Karla"/>
              <a:sym typeface="Karla"/>
            </a:endParaRPr>
          </a:p>
          <a:p>
            <a:r>
              <a:rPr lang="en-US" sz="2000" b="1" dirty="0" smtClean="0">
                <a:solidFill>
                  <a:srgbClr val="FFFFFF"/>
                </a:solidFill>
                <a:latin typeface="Karla"/>
                <a:ea typeface="Karla"/>
                <a:cs typeface="Karla"/>
                <a:sym typeface="Karla"/>
              </a:rPr>
              <a:t>      Or contact me at:</a:t>
            </a:r>
          </a:p>
          <a:p>
            <a:r>
              <a:rPr lang="en-US" sz="2000" b="1" dirty="0" smtClean="0">
                <a:solidFill>
                  <a:srgbClr val="FFFFFF"/>
                </a:solidFill>
                <a:latin typeface="Karla"/>
                <a:ea typeface="Karla"/>
                <a:cs typeface="Karla"/>
                <a:sym typeface="Karla"/>
              </a:rPr>
              <a:t>	</a:t>
            </a:r>
            <a:r>
              <a:rPr lang="en-US" sz="2000" b="1" dirty="0" smtClean="0">
                <a:solidFill>
                  <a:srgbClr val="FFFFFF"/>
                </a:solidFill>
                <a:latin typeface="Karla"/>
                <a:ea typeface="Karla"/>
                <a:cs typeface="Karla"/>
                <a:sym typeface="Karla"/>
                <a:hlinkClick r:id="rId6"/>
              </a:rPr>
              <a:t>wmorehouse@gmail.com</a:t>
            </a:r>
            <a:endParaRPr lang="en-US" sz="2000" b="1" dirty="0" smtClean="0">
              <a:solidFill>
                <a:srgbClr val="FFFFFF"/>
              </a:solidFill>
              <a:latin typeface="Karla"/>
              <a:ea typeface="Karla"/>
              <a:cs typeface="Karla"/>
              <a:sym typeface="Karla"/>
            </a:endParaRPr>
          </a:p>
          <a:p>
            <a:r>
              <a:rPr lang="en-US" sz="2000" b="1" dirty="0" smtClean="0">
                <a:solidFill>
                  <a:srgbClr val="FFFFFF"/>
                </a:solidFill>
                <a:latin typeface="Karla"/>
                <a:ea typeface="Karla"/>
                <a:cs typeface="Karla"/>
                <a:sym typeface="Karla"/>
              </a:rPr>
              <a:t>	Mobile (585) 314-1144</a:t>
            </a:r>
          </a:p>
        </p:txBody>
      </p:sp>
      <p:sp>
        <p:nvSpPr>
          <p:cNvPr id="306" name="Google Shape;306;p31"/>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fld id="{00000000-1234-1234-1234-123412341234}" type="slidenum">
              <a:rPr lang="en">
                <a:solidFill>
                  <a:srgbClr val="FFFFFF"/>
                </a:solidFill>
              </a:rPr>
              <a:pPr/>
              <a:t>42</a:t>
            </a:fld>
            <a:endParaRPr>
              <a:solidFill>
                <a:srgbClr val="FFFFFF"/>
              </a:solidFill>
            </a:endParaRPr>
          </a:p>
        </p:txBody>
      </p:sp>
      <p:sp>
        <p:nvSpPr>
          <p:cNvPr id="27" name="Google Shape;292;p31"/>
          <p:cNvSpPr txBox="1"/>
          <p:nvPr/>
        </p:nvSpPr>
        <p:spPr>
          <a:xfrm>
            <a:off x="3746400" y="4762500"/>
            <a:ext cx="4811358" cy="440097"/>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r>
              <a:rPr lang="en" sz="2000" b="1" dirty="0" smtClean="0">
                <a:solidFill>
                  <a:srgbClr val="FFFFFF"/>
                </a:solidFill>
                <a:latin typeface="Karla"/>
                <a:ea typeface="Karla"/>
                <a:cs typeface="Karla"/>
                <a:sym typeface="Karla"/>
              </a:rPr>
              <a:t>Go deep in Bible study, prayer, Google</a:t>
            </a:r>
          </a:p>
        </p:txBody>
      </p:sp>
    </p:spTree>
    <p:extLst>
      <p:ext uri="{BB962C8B-B14F-4D97-AF65-F5344CB8AC3E}">
        <p14:creationId xmlns:p14="http://schemas.microsoft.com/office/powerpoint/2010/main" val="7052366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166AB"/>
        </a:solidFill>
        <a:effectLst/>
      </p:bgPr>
    </p:bg>
    <p:spTree>
      <p:nvGrpSpPr>
        <p:cNvPr id="1" name="Shape 381"/>
        <p:cNvGrpSpPr/>
        <p:nvPr/>
      </p:nvGrpSpPr>
      <p:grpSpPr>
        <a:xfrm>
          <a:off x="0" y="0"/>
          <a:ext cx="0" cy="0"/>
          <a:chOff x="0" y="0"/>
          <a:chExt cx="0" cy="0"/>
        </a:xfrm>
      </p:grpSpPr>
      <p:sp>
        <p:nvSpPr>
          <p:cNvPr id="382" name="Google Shape;382;p36"/>
          <p:cNvSpPr txBox="1">
            <a:spLocks noGrp="1"/>
          </p:cNvSpPr>
          <p:nvPr>
            <p:ph type="title"/>
          </p:nvPr>
        </p:nvSpPr>
        <p:spPr>
          <a:xfrm>
            <a:off x="819378" y="4533900"/>
            <a:ext cx="8096022" cy="914400"/>
          </a:xfrm>
          <a:prstGeom prst="rect">
            <a:avLst/>
          </a:prstGeom>
        </p:spPr>
        <p:txBody>
          <a:bodyPr spcFirstLastPara="1" wrap="square" lIns="91425" tIns="91425" rIns="91425" bIns="91425" anchor="b" anchorCtr="0">
            <a:noAutofit/>
          </a:bodyPr>
          <a:lstStyle/>
          <a:p>
            <a:pPr marL="0" lvl="0" indent="0" rtl="0">
              <a:lnSpc>
                <a:spcPct val="114000"/>
              </a:lnSpc>
              <a:spcBef>
                <a:spcPts val="0"/>
              </a:spcBef>
              <a:buNone/>
            </a:pPr>
            <a:r>
              <a:rPr lang="en-US" dirty="0" smtClean="0">
                <a:solidFill>
                  <a:srgbClr val="0166AB"/>
                </a:solidFill>
              </a:rPr>
              <a:t/>
            </a:r>
            <a:br>
              <a:rPr lang="en-US" dirty="0" smtClean="0">
                <a:solidFill>
                  <a:srgbClr val="0166AB"/>
                </a:solidFill>
              </a:rPr>
            </a:br>
            <a:r>
              <a:rPr lang="en-US" dirty="0" smtClean="0">
                <a:solidFill>
                  <a:srgbClr val="0166AB"/>
                </a:solidFill>
                <a:hlinkClick r:id="rId3"/>
              </a:rPr>
              <a:t>celebratesalvation.org</a:t>
            </a:r>
            <a:r>
              <a:rPr lang="en-US" dirty="0" smtClean="0">
                <a:solidFill>
                  <a:srgbClr val="0166AB"/>
                </a:solidFill>
              </a:rPr>
              <a:t>			   </a:t>
            </a:r>
            <a:r>
              <a:rPr lang="en-US" cap="all" dirty="0" smtClean="0">
                <a:solidFill>
                  <a:schemeClr val="bg1"/>
                </a:solidFill>
              </a:rPr>
              <a:t>web</a:t>
            </a:r>
            <a:r>
              <a:rPr lang="en-US" dirty="0" smtClean="0">
                <a:solidFill>
                  <a:schemeClr val="bg1"/>
                </a:solidFill>
              </a:rPr>
              <a:t> and</a:t>
            </a:r>
            <a:r>
              <a:rPr lang="en-US" dirty="0" smtClean="0">
                <a:solidFill>
                  <a:srgbClr val="0166AB"/>
                </a:solidFill>
              </a:rPr>
              <a:t/>
            </a:r>
            <a:br>
              <a:rPr lang="en-US" dirty="0" smtClean="0">
                <a:solidFill>
                  <a:srgbClr val="0166AB"/>
                </a:solidFill>
              </a:rPr>
            </a:br>
            <a:r>
              <a:rPr lang="en-US" dirty="0" smtClean="0">
                <a:solidFill>
                  <a:srgbClr val="0166AB"/>
                </a:solidFill>
              </a:rPr>
              <a:t>HIS KINGDOM PRESS 			</a:t>
            </a:r>
            <a:r>
              <a:rPr lang="en-US" dirty="0" smtClean="0">
                <a:solidFill>
                  <a:schemeClr val="bg1"/>
                </a:solidFill>
              </a:rPr>
              <a:t>BOOKTABLE</a:t>
            </a:r>
            <a:endParaRPr dirty="0">
              <a:solidFill>
                <a:schemeClr val="bg1"/>
              </a:solidFill>
            </a:endParaRPr>
          </a:p>
        </p:txBody>
      </p:sp>
      <p:sp>
        <p:nvSpPr>
          <p:cNvPr id="387" name="Google Shape;387;p36"/>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grpSp>
        <p:nvGrpSpPr>
          <p:cNvPr id="388" name="Google Shape;388;p36"/>
          <p:cNvGrpSpPr/>
          <p:nvPr/>
        </p:nvGrpSpPr>
        <p:grpSpPr>
          <a:xfrm>
            <a:off x="533400" y="278686"/>
            <a:ext cx="6426910" cy="3986118"/>
            <a:chOff x="1177450" y="241631"/>
            <a:chExt cx="6173152" cy="3616776"/>
          </a:xfrm>
        </p:grpSpPr>
        <p:sp>
          <p:nvSpPr>
            <p:cNvPr id="389" name="Google Shape;389;p36"/>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36"/>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36"/>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36"/>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93" name="Google Shape;393;p36"/>
          <p:cNvPicPr preferRelativeResize="0"/>
          <p:nvPr/>
        </p:nvPicPr>
        <p:blipFill>
          <a:blip r:embed="rId4">
            <a:extLst>
              <a:ext uri="{28A0092B-C50C-407E-A947-70E740481C1C}">
                <a14:useLocalDpi xmlns:a14="http://schemas.microsoft.com/office/drawing/2010/main" val="0"/>
              </a:ext>
            </a:extLst>
          </a:blip>
          <a:stretch>
            <a:fillRect/>
          </a:stretch>
        </p:blipFill>
        <p:spPr>
          <a:xfrm>
            <a:off x="1261872" y="495301"/>
            <a:ext cx="4992624" cy="3383280"/>
          </a:xfrm>
          <a:prstGeom prst="rect">
            <a:avLst/>
          </a:prstGeom>
          <a:noFill/>
          <a:ln w="9525" cap="flat" cmpd="sng">
            <a:solidFill>
              <a:schemeClr val="lt2"/>
            </a:solidFill>
            <a:prstDash val="solid"/>
            <a:round/>
            <a:headEnd type="none" w="sm" len="sm"/>
            <a:tailEnd type="none" w="sm" len="sm"/>
          </a:ln>
        </p:spPr>
      </p:pic>
      <p:sp>
        <p:nvSpPr>
          <p:cNvPr id="3" name="TextBox 2"/>
          <p:cNvSpPr txBox="1"/>
          <p:nvPr/>
        </p:nvSpPr>
        <p:spPr>
          <a:xfrm>
            <a:off x="7183697" y="1678676"/>
            <a:ext cx="1475084" cy="2339102"/>
          </a:xfrm>
          <a:prstGeom prst="rect">
            <a:avLst/>
          </a:prstGeom>
          <a:noFill/>
        </p:spPr>
        <p:txBody>
          <a:bodyPr wrap="none" rtlCol="0">
            <a:spAutoFit/>
          </a:bodyPr>
          <a:lstStyle/>
          <a:p>
            <a:pPr algn="ctr"/>
            <a:r>
              <a:rPr lang="en-US" sz="2800" dirty="0" smtClean="0">
                <a:solidFill>
                  <a:schemeClr val="bg1"/>
                </a:solidFill>
                <a:latin typeface="Baskerville Old Face" panose="02020602080505020303" pitchFamily="18" charset="0"/>
              </a:rPr>
              <a:t>Course 1</a:t>
            </a:r>
          </a:p>
          <a:p>
            <a:pPr algn="ctr"/>
            <a:r>
              <a:rPr lang="en-US" sz="2800" dirty="0" smtClean="0">
                <a:solidFill>
                  <a:schemeClr val="bg1"/>
                </a:solidFill>
                <a:latin typeface="Baskerville Old Face" panose="02020602080505020303" pitchFamily="18" charset="0"/>
              </a:rPr>
              <a:t>Course 2</a:t>
            </a:r>
          </a:p>
          <a:p>
            <a:pPr algn="ctr">
              <a:spcBef>
                <a:spcPts val="600"/>
              </a:spcBef>
              <a:spcAft>
                <a:spcPts val="600"/>
              </a:spcAft>
            </a:pPr>
            <a:r>
              <a:rPr lang="en-US" sz="2400" i="1" dirty="0">
                <a:solidFill>
                  <a:schemeClr val="bg1"/>
                </a:solidFill>
                <a:latin typeface="Baskerville Old Face" panose="02020602080505020303" pitchFamily="18" charset="0"/>
              </a:rPr>
              <a:t>a</a:t>
            </a:r>
            <a:r>
              <a:rPr lang="en-US" sz="2400" i="1" dirty="0" smtClean="0">
                <a:solidFill>
                  <a:schemeClr val="bg1"/>
                </a:solidFill>
                <a:latin typeface="Baskerville Old Face" panose="02020602080505020303" pitchFamily="18" charset="0"/>
              </a:rPr>
              <a:t>nd </a:t>
            </a:r>
          </a:p>
          <a:p>
            <a:pPr algn="ctr"/>
            <a:r>
              <a:rPr lang="en-US" sz="2800" dirty="0" smtClean="0">
                <a:solidFill>
                  <a:schemeClr val="bg1"/>
                </a:solidFill>
                <a:latin typeface="Baskerville Old Face" panose="02020602080505020303" pitchFamily="18" charset="0"/>
              </a:rPr>
              <a:t>Biblical</a:t>
            </a:r>
          </a:p>
          <a:p>
            <a:pPr algn="ctr"/>
            <a:r>
              <a:rPr lang="en-US" sz="2800" dirty="0" smtClean="0">
                <a:solidFill>
                  <a:schemeClr val="bg1"/>
                </a:solidFill>
                <a:latin typeface="Baskerville Old Face" panose="02020602080505020303" pitchFamily="18" charset="0"/>
              </a:rPr>
              <a:t>Festivals</a:t>
            </a:r>
            <a:endParaRPr lang="en-US" sz="2800" dirty="0">
              <a:solidFill>
                <a:schemeClr val="bg1"/>
              </a:solidFill>
              <a:latin typeface="Baskerville Old Face" panose="02020602080505020303"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63875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smtClean="0"/>
              <a:t>It </a:t>
            </a:r>
            <a:r>
              <a:rPr lang="en-US" dirty="0"/>
              <a:t>is written, </a:t>
            </a:r>
            <a:r>
              <a:rPr lang="en-US" dirty="0" smtClean="0">
                <a:latin typeface="Arial" panose="020B0604020202020204" pitchFamily="34" charset="0"/>
                <a:cs typeface="Arial" panose="020B0604020202020204" pitchFamily="34" charset="0"/>
              </a:rPr>
              <a:t>“</a:t>
            </a:r>
            <a:r>
              <a:rPr lang="en-US" dirty="0" smtClean="0"/>
              <a:t>Man </a:t>
            </a:r>
            <a:r>
              <a:rPr lang="en-US" dirty="0"/>
              <a:t>shall not live by bread alone, but by every word that comes from the mouth of God</a:t>
            </a:r>
            <a:r>
              <a:rPr lang="en-US" dirty="0" smtClean="0"/>
              <a:t>.</a:t>
            </a:r>
            <a:r>
              <a:rPr lang="en-US" dirty="0" smtClean="0">
                <a:latin typeface="+mn-lt"/>
                <a:cs typeface="Arial" panose="020B0604020202020204" pitchFamily="34" charset="0"/>
              </a:rPr>
              <a:t>”</a:t>
            </a:r>
            <a:endParaRPr lang="en-US" dirty="0" smtClean="0">
              <a:latin typeface="+mn-lt"/>
            </a:endParaRPr>
          </a:p>
          <a:p>
            <a:pPr marL="0" lvl="0" indent="0">
              <a:buNone/>
            </a:pPr>
            <a:endParaRPr lang="en-US" dirty="0"/>
          </a:p>
          <a:p>
            <a:pPr marL="0" lvl="0" indent="0" algn="r">
              <a:buNone/>
            </a:pPr>
            <a:r>
              <a:rPr lang="en-US" sz="1800" dirty="0" smtClean="0"/>
              <a:t>Jesus </a:t>
            </a:r>
            <a:r>
              <a:rPr lang="en-US" sz="1800" dirty="0"/>
              <a:t>in </a:t>
            </a:r>
            <a:r>
              <a:rPr lang="en-US" sz="1800" dirty="0" smtClean="0"/>
              <a:t>Matthew 4:4 (</a:t>
            </a:r>
            <a:r>
              <a:rPr lang="en-US" sz="1800" dirty="0"/>
              <a:t>see Deuteronomy </a:t>
            </a:r>
            <a:r>
              <a:rPr lang="en-US" sz="1800" dirty="0" smtClean="0"/>
              <a:t>8:3)</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1705884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71495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W</a:t>
            </a:r>
            <a:r>
              <a:rPr lang="en-US" dirty="0" smtClean="0"/>
              <a:t>hoever </a:t>
            </a:r>
            <a:r>
              <a:rPr lang="en-US" dirty="0"/>
              <a:t>would draw near to God must believe that he exists and that he rewards those who seek him.</a:t>
            </a:r>
            <a:endParaRPr lang="en-US" dirty="0" smtClean="0"/>
          </a:p>
          <a:p>
            <a:pPr marL="0" lvl="0" indent="0">
              <a:buNone/>
            </a:pPr>
            <a:endParaRPr lang="en-US" dirty="0"/>
          </a:p>
          <a:p>
            <a:pPr marL="0" lvl="0" indent="0" algn="r">
              <a:buNone/>
            </a:pPr>
            <a:r>
              <a:rPr lang="en-US" sz="1800" dirty="0" smtClean="0"/>
              <a:t>Hebrews 11:6</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535428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841500"/>
            <a:ext cx="5324100" cy="2506333"/>
          </a:xfrm>
          <a:prstGeom prst="rect">
            <a:avLst/>
          </a:prstGeom>
        </p:spPr>
        <p:txBody>
          <a:bodyPr spcFirstLastPara="1" wrap="square" lIns="91425" tIns="91425" rIns="91425" bIns="91425" anchor="t" anchorCtr="0">
            <a:noAutofit/>
          </a:bodyPr>
          <a:lstStyle/>
          <a:p>
            <a:pPr marL="0" lvl="0" indent="0">
              <a:spcBef>
                <a:spcPts val="0"/>
              </a:spcBef>
              <a:buNone/>
            </a:pPr>
            <a:r>
              <a:rPr lang="en-US" dirty="0"/>
              <a:t>He has </a:t>
            </a:r>
            <a:r>
              <a:rPr lang="en-US" dirty="0">
                <a:solidFill>
                  <a:srgbClr val="666666"/>
                </a:solidFill>
              </a:rPr>
              <a:t>put</a:t>
            </a:r>
            <a:r>
              <a:rPr lang="en-US" dirty="0"/>
              <a:t> eternity into man’s </a:t>
            </a:r>
            <a:r>
              <a:rPr lang="en-US" dirty="0" smtClean="0"/>
              <a:t>heart and has </a:t>
            </a:r>
            <a:r>
              <a:rPr lang="en-US" dirty="0"/>
              <a:t>made everything beautiful in its time. </a:t>
            </a:r>
            <a:endParaRPr lang="en-US" dirty="0" smtClean="0"/>
          </a:p>
          <a:p>
            <a:pPr marL="0" lvl="0" indent="0">
              <a:buNone/>
            </a:pPr>
            <a:endParaRPr lang="en-US" dirty="0"/>
          </a:p>
          <a:p>
            <a:pPr marL="0" lvl="0" indent="0" algn="r">
              <a:buNone/>
            </a:pPr>
            <a:r>
              <a:rPr lang="en-US" sz="1800" dirty="0" smtClean="0"/>
              <a:t>Solomon </a:t>
            </a:r>
            <a:r>
              <a:rPr lang="en-US" sz="1800" dirty="0"/>
              <a:t>in Ecclesiastes </a:t>
            </a:r>
            <a:r>
              <a:rPr lang="en-US" sz="1800" dirty="0" smtClean="0"/>
              <a:t>3:11 </a:t>
            </a:r>
            <a:endParaRPr sz="1800" dirty="0"/>
          </a:p>
        </p:txBody>
      </p:sp>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99121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9" name="Google Shape;119;p18"/>
          <p:cNvSpPr txBox="1">
            <a:spLocks noGrp="1"/>
          </p:cNvSpPr>
          <p:nvPr>
            <p:ph type="sldNum" idx="12"/>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4" name="Google Shape;223;p26"/>
          <p:cNvSpPr txBox="1"/>
          <p:nvPr/>
        </p:nvSpPr>
        <p:spPr>
          <a:xfrm>
            <a:off x="841248" y="1714500"/>
            <a:ext cx="6248400" cy="3505200"/>
          </a:xfrm>
          <a:prstGeom prst="rect">
            <a:avLst/>
          </a:prstGeom>
          <a:noFill/>
          <a:ln>
            <a:noFill/>
          </a:ln>
        </p:spPr>
        <p:txBody>
          <a:bodyPr spcFirstLastPara="1" wrap="square" lIns="91425" tIns="91425" rIns="91425" bIns="91425" anchor="t" anchorCtr="0">
            <a:noAutofit/>
          </a:bodyPr>
          <a:lstStyle/>
          <a:p>
            <a:pPr lvl="0">
              <a:lnSpc>
                <a:spcPct val="105000"/>
              </a:lnSpc>
            </a:pPr>
            <a:r>
              <a:rPr lang="en-US" sz="2100" dirty="0" smtClean="0">
                <a:solidFill>
                  <a:srgbClr val="666666"/>
                </a:solidFill>
                <a:latin typeface="Karla" panose="020B0604020202020204" charset="0"/>
                <a:ea typeface="Montserrat"/>
                <a:cs typeface="Karla" panose="020B0604020202020204" charset="0"/>
                <a:sym typeface="Montserrat"/>
              </a:rPr>
              <a:t>“</a:t>
            </a:r>
            <a:r>
              <a:rPr lang="en-US" sz="2100" b="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Teacher</a:t>
            </a:r>
            <a:r>
              <a:rPr lang="en-US" sz="2100" dirty="0">
                <a:solidFill>
                  <a:srgbClr val="666666"/>
                </a:solidFill>
                <a:latin typeface="Karla" panose="020B0604020202020204" charset="0"/>
                <a:ea typeface="Montserrat"/>
                <a:cs typeface="Karla" panose="020B0604020202020204" charset="0"/>
                <a:sym typeface="Montserrat"/>
              </a:rPr>
              <a:t>, which is the great commandment in the Law?” </a:t>
            </a:r>
            <a:r>
              <a:rPr lang="en-US" sz="2100" dirty="0" smtClean="0">
                <a:solidFill>
                  <a:srgbClr val="666666"/>
                </a:solidFill>
                <a:latin typeface="Karla" panose="020B0604020202020204" charset="0"/>
                <a:ea typeface="Montserrat"/>
                <a:cs typeface="Karla" panose="020B0604020202020204" charset="0"/>
                <a:sym typeface="Montserrat"/>
              </a:rPr>
              <a:t>And </a:t>
            </a:r>
            <a:r>
              <a:rPr lang="en-US" sz="2100" b="1" dirty="0" smtClean="0">
                <a:solidFill>
                  <a:srgbClr val="C0000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He</a:t>
            </a:r>
            <a:r>
              <a:rPr lang="en-US" sz="2100" dirty="0" smtClean="0">
                <a:solidFill>
                  <a:srgbClr val="666666"/>
                </a:solidFill>
                <a:latin typeface="Karla" panose="020B0604020202020204" charset="0"/>
                <a:ea typeface="Montserrat"/>
                <a:cs typeface="Karla" panose="020B0604020202020204" charset="0"/>
                <a:sym typeface="Montserrat"/>
              </a:rPr>
              <a:t> </a:t>
            </a:r>
            <a:r>
              <a:rPr lang="en-US" sz="2100" dirty="0">
                <a:solidFill>
                  <a:srgbClr val="666666"/>
                </a:solidFill>
                <a:latin typeface="Karla" panose="020B0604020202020204" charset="0"/>
                <a:ea typeface="Montserrat"/>
                <a:cs typeface="Karla" panose="020B0604020202020204" charset="0"/>
                <a:sym typeface="Montserrat"/>
              </a:rPr>
              <a:t>said to him, “</a:t>
            </a:r>
            <a:r>
              <a:rPr lang="en-US" sz="2100" dirty="0" smtClean="0">
                <a:solidFill>
                  <a:srgbClr val="666666"/>
                </a:solidFill>
                <a:latin typeface="Karla" panose="020B0604020202020204" charset="0"/>
                <a:ea typeface="Montserrat"/>
                <a:cs typeface="Karla" panose="020B0604020202020204" charset="0"/>
                <a:sym typeface="Montserrat"/>
              </a:rPr>
              <a:t>You </a:t>
            </a:r>
            <a:r>
              <a:rPr lang="en-US" sz="2100" dirty="0">
                <a:solidFill>
                  <a:srgbClr val="666666"/>
                </a:solidFill>
                <a:latin typeface="Karla" panose="020B0604020202020204" charset="0"/>
                <a:ea typeface="Montserrat"/>
                <a:cs typeface="Karla" panose="020B0604020202020204" charset="0"/>
                <a:sym typeface="Montserrat"/>
              </a:rPr>
              <a:t>shall </a:t>
            </a:r>
            <a:r>
              <a:rPr lang="en-US" sz="2100" b="1" dirty="0">
                <a:solidFill>
                  <a:srgbClr val="0070C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love the </a:t>
            </a:r>
            <a:r>
              <a:rPr lang="en-US" sz="2100" b="1" cap="small" dirty="0">
                <a:solidFill>
                  <a:srgbClr val="FFC00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Lord</a:t>
            </a:r>
            <a:r>
              <a:rPr lang="en-US" sz="2100" b="1" dirty="0">
                <a:solidFill>
                  <a:srgbClr val="FFC00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 your God </a:t>
            </a:r>
            <a:r>
              <a:rPr lang="en-US" sz="2100" dirty="0">
                <a:solidFill>
                  <a:srgbClr val="666666"/>
                </a:solidFill>
                <a:latin typeface="Karla" panose="020B0604020202020204" charset="0"/>
                <a:ea typeface="Montserrat"/>
                <a:cs typeface="Karla" panose="020B0604020202020204" charset="0"/>
                <a:sym typeface="Montserrat"/>
              </a:rPr>
              <a:t>with all your </a:t>
            </a:r>
            <a:r>
              <a:rPr lang="en-US" sz="2100" b="1" dirty="0">
                <a:solidFill>
                  <a:srgbClr val="00B0F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heart</a:t>
            </a:r>
            <a:r>
              <a:rPr lang="en-US" sz="2100" dirty="0">
                <a:solidFill>
                  <a:srgbClr val="00B0F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 </a:t>
            </a:r>
            <a:r>
              <a:rPr lang="en-US" sz="2100" dirty="0">
                <a:solidFill>
                  <a:srgbClr val="666666"/>
                </a:solidFill>
                <a:latin typeface="Karla" panose="020B0604020202020204" charset="0"/>
                <a:ea typeface="Montserrat"/>
                <a:cs typeface="Karla" panose="020B0604020202020204" charset="0"/>
                <a:sym typeface="Montserrat"/>
              </a:rPr>
              <a:t>and with all your </a:t>
            </a:r>
            <a:r>
              <a:rPr lang="en-US" sz="2100" b="1" dirty="0">
                <a:solidFill>
                  <a:srgbClr val="00B0F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soul</a:t>
            </a:r>
            <a:r>
              <a:rPr lang="en-US" sz="2100" dirty="0">
                <a:solidFill>
                  <a:srgbClr val="00B0F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 </a:t>
            </a:r>
            <a:r>
              <a:rPr lang="en-US" sz="2100" dirty="0">
                <a:solidFill>
                  <a:srgbClr val="666666"/>
                </a:solidFill>
                <a:latin typeface="Karla" panose="020B0604020202020204" charset="0"/>
                <a:ea typeface="Montserrat"/>
                <a:cs typeface="Karla" panose="020B0604020202020204" charset="0"/>
                <a:sym typeface="Montserrat"/>
              </a:rPr>
              <a:t>and with all your </a:t>
            </a:r>
            <a:r>
              <a:rPr lang="en-US" sz="2100" b="1" dirty="0">
                <a:solidFill>
                  <a:srgbClr val="00B0F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mind</a:t>
            </a:r>
            <a:r>
              <a:rPr lang="en-US" sz="2100" dirty="0">
                <a:solidFill>
                  <a:srgbClr val="666666"/>
                </a:solidFill>
                <a:latin typeface="Karla" panose="020B0604020202020204" charset="0"/>
                <a:ea typeface="Montserrat"/>
                <a:cs typeface="Karla" panose="020B0604020202020204" charset="0"/>
                <a:sym typeface="Montserrat"/>
              </a:rPr>
              <a:t>. </a:t>
            </a:r>
            <a:r>
              <a:rPr lang="en-US" sz="2100" dirty="0" smtClean="0">
                <a:solidFill>
                  <a:srgbClr val="666666"/>
                </a:solidFill>
                <a:latin typeface="Karla" panose="020B0604020202020204" charset="0"/>
                <a:ea typeface="Montserrat"/>
                <a:cs typeface="Karla" panose="020B0604020202020204" charset="0"/>
                <a:sym typeface="Montserrat"/>
              </a:rPr>
              <a:t>This </a:t>
            </a:r>
            <a:r>
              <a:rPr lang="en-US" sz="2100" dirty="0">
                <a:solidFill>
                  <a:srgbClr val="666666"/>
                </a:solidFill>
                <a:latin typeface="Karla" panose="020B0604020202020204" charset="0"/>
                <a:ea typeface="Montserrat"/>
                <a:cs typeface="Karla" panose="020B0604020202020204" charset="0"/>
                <a:sym typeface="Montserrat"/>
              </a:rPr>
              <a:t>is the great and first commandment. </a:t>
            </a:r>
            <a:r>
              <a:rPr lang="en-US" sz="2100" dirty="0" smtClean="0">
                <a:solidFill>
                  <a:srgbClr val="666666"/>
                </a:solidFill>
                <a:latin typeface="Karla" panose="020B0604020202020204" charset="0"/>
                <a:ea typeface="Montserrat"/>
                <a:cs typeface="Karla" panose="020B0604020202020204" charset="0"/>
                <a:sym typeface="Montserrat"/>
              </a:rPr>
              <a:t>And the </a:t>
            </a:r>
            <a:r>
              <a:rPr lang="en-US" sz="2100" dirty="0">
                <a:solidFill>
                  <a:srgbClr val="666666"/>
                </a:solidFill>
                <a:latin typeface="Karla" panose="020B0604020202020204" charset="0"/>
                <a:ea typeface="Montserrat"/>
                <a:cs typeface="Karla" panose="020B0604020202020204" charset="0"/>
                <a:sym typeface="Montserrat"/>
              </a:rPr>
              <a:t>second is like it: Y</a:t>
            </a:r>
            <a:r>
              <a:rPr lang="en-US" sz="2100" dirty="0" smtClean="0">
                <a:solidFill>
                  <a:srgbClr val="666666"/>
                </a:solidFill>
                <a:latin typeface="Karla" panose="020B0604020202020204" charset="0"/>
                <a:ea typeface="Montserrat"/>
                <a:cs typeface="Karla" panose="020B0604020202020204" charset="0"/>
                <a:sym typeface="Montserrat"/>
              </a:rPr>
              <a:t>ou </a:t>
            </a:r>
            <a:r>
              <a:rPr lang="en-US" sz="2100" dirty="0">
                <a:solidFill>
                  <a:srgbClr val="666666"/>
                </a:solidFill>
                <a:latin typeface="Karla" panose="020B0604020202020204" charset="0"/>
                <a:ea typeface="Montserrat"/>
                <a:cs typeface="Karla" panose="020B0604020202020204" charset="0"/>
                <a:sym typeface="Montserrat"/>
              </a:rPr>
              <a:t>shall </a:t>
            </a:r>
            <a:r>
              <a:rPr lang="en-US" sz="2100" b="1" dirty="0">
                <a:solidFill>
                  <a:srgbClr val="0070C0"/>
                </a:solidFill>
                <a:effectLst>
                  <a:outerShdw blurRad="38100" dist="38100" dir="2700000" algn="tl">
                    <a:srgbClr val="000000">
                      <a:alpha val="43137"/>
                    </a:srgbClr>
                  </a:outerShdw>
                </a:effectLst>
                <a:latin typeface="Karla" panose="020B0604020202020204" charset="0"/>
                <a:ea typeface="Montserrat"/>
                <a:cs typeface="Karla" panose="020B0604020202020204" charset="0"/>
                <a:sym typeface="Montserrat"/>
              </a:rPr>
              <a:t>love your neighbor as yourself</a:t>
            </a:r>
            <a:r>
              <a:rPr lang="en-US" sz="2100" dirty="0">
                <a:solidFill>
                  <a:srgbClr val="666666"/>
                </a:solidFill>
                <a:latin typeface="Karla" panose="020B0604020202020204" charset="0"/>
                <a:ea typeface="Montserrat"/>
                <a:cs typeface="Karla" panose="020B0604020202020204" charset="0"/>
                <a:sym typeface="Montserrat"/>
              </a:rPr>
              <a:t>. </a:t>
            </a:r>
            <a:r>
              <a:rPr lang="en-US" sz="2100" dirty="0" smtClean="0">
                <a:solidFill>
                  <a:srgbClr val="666666"/>
                </a:solidFill>
                <a:latin typeface="Karla" panose="020B0604020202020204" charset="0"/>
                <a:ea typeface="Montserrat"/>
                <a:cs typeface="Karla" panose="020B0604020202020204" charset="0"/>
                <a:sym typeface="Montserrat"/>
              </a:rPr>
              <a:t>On </a:t>
            </a:r>
            <a:r>
              <a:rPr lang="en-US" sz="2100" dirty="0">
                <a:solidFill>
                  <a:srgbClr val="666666"/>
                </a:solidFill>
                <a:latin typeface="Karla" panose="020B0604020202020204" charset="0"/>
                <a:ea typeface="Montserrat"/>
                <a:cs typeface="Karla" panose="020B0604020202020204" charset="0"/>
                <a:sym typeface="Montserrat"/>
              </a:rPr>
              <a:t>these two commandments depend </a:t>
            </a:r>
            <a:r>
              <a:rPr lang="en-US" sz="2100" dirty="0" smtClean="0">
                <a:solidFill>
                  <a:srgbClr val="666666"/>
                </a:solidFill>
                <a:latin typeface="Karla" panose="020B0604020202020204" charset="0"/>
                <a:ea typeface="Montserrat"/>
                <a:cs typeface="Karla" panose="020B0604020202020204" charset="0"/>
                <a:sym typeface="Montserrat"/>
              </a:rPr>
              <a:t>all </a:t>
            </a:r>
            <a:r>
              <a:rPr lang="en-US" sz="2100" dirty="0">
                <a:solidFill>
                  <a:srgbClr val="666666"/>
                </a:solidFill>
                <a:latin typeface="Karla" panose="020B0604020202020204" charset="0"/>
                <a:ea typeface="Montserrat"/>
                <a:cs typeface="Karla" panose="020B0604020202020204" charset="0"/>
                <a:sym typeface="Montserrat"/>
              </a:rPr>
              <a:t>the Law and the Prophets</a:t>
            </a:r>
            <a:r>
              <a:rPr lang="en-US" sz="2100" dirty="0" smtClean="0">
                <a:solidFill>
                  <a:srgbClr val="666666"/>
                </a:solidFill>
                <a:latin typeface="Karla" panose="020B0604020202020204" charset="0"/>
                <a:ea typeface="Montserrat"/>
                <a:cs typeface="Karla" panose="020B0604020202020204" charset="0"/>
                <a:sym typeface="Montserrat"/>
              </a:rPr>
              <a:t>.”</a:t>
            </a:r>
            <a:endParaRPr lang="en-US" sz="2100" dirty="0">
              <a:solidFill>
                <a:srgbClr val="666666"/>
              </a:solidFill>
              <a:latin typeface="Karla" panose="020B0604020202020204" charset="0"/>
              <a:ea typeface="Montserrat"/>
              <a:cs typeface="Karla" panose="020B0604020202020204" charset="0"/>
              <a:sym typeface="Montserrat"/>
            </a:endParaRPr>
          </a:p>
          <a:p>
            <a:pPr lvl="0">
              <a:lnSpc>
                <a:spcPct val="105000"/>
              </a:lnSpc>
            </a:pPr>
            <a:r>
              <a:rPr lang="en-US" sz="1800" dirty="0" smtClean="0">
                <a:solidFill>
                  <a:srgbClr val="666666"/>
                </a:solidFill>
                <a:latin typeface="Karla" panose="020B0604020202020204" charset="0"/>
                <a:ea typeface="Montserrat"/>
                <a:cs typeface="Karla" panose="020B0604020202020204" charset="0"/>
                <a:sym typeface="Montserrat"/>
              </a:rPr>
              <a:t>				Matthew </a:t>
            </a:r>
            <a:r>
              <a:rPr lang="en-US" sz="1800" dirty="0">
                <a:solidFill>
                  <a:srgbClr val="666666"/>
                </a:solidFill>
                <a:latin typeface="Karla" panose="020B0604020202020204" charset="0"/>
                <a:ea typeface="Montserrat"/>
                <a:cs typeface="Karla" panose="020B0604020202020204" charset="0"/>
                <a:sym typeface="Montserrat"/>
              </a:rPr>
              <a:t>22:36–40</a:t>
            </a:r>
            <a:endParaRPr sz="1600" dirty="0">
              <a:solidFill>
                <a:srgbClr val="666666"/>
              </a:solidFill>
              <a:latin typeface="Karla" panose="020B0604020202020204" charset="0"/>
              <a:ea typeface="Montserrat"/>
              <a:cs typeface="Karla" panose="020B0604020202020204" charset="0"/>
              <a:sym typeface="Montserrat"/>
            </a:endParaRPr>
          </a:p>
        </p:txBody>
      </p:sp>
      <p:sp>
        <p:nvSpPr>
          <p:cNvPr id="6" name="Google Shape;211;p26"/>
          <p:cNvSpPr txBox="1">
            <a:spLocks/>
          </p:cNvSpPr>
          <p:nvPr/>
        </p:nvSpPr>
        <p:spPr>
          <a:xfrm>
            <a:off x="824315" y="571500"/>
            <a:ext cx="5486400" cy="455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solidFill>
                  <a:schemeClr val="tx1">
                    <a:lumMod val="60000"/>
                    <a:lumOff val="40000"/>
                  </a:schemeClr>
                </a:solidFill>
                <a:latin typeface="Montserrat" panose="020B0604020202020204" charset="0"/>
                <a:cs typeface="Montserrat" panose="020B0604020202020204" charset="0"/>
              </a:rPr>
              <a:t>THE GREAT COMMANDMENTS</a:t>
            </a:r>
            <a:endParaRPr lang="en-US" sz="2400" b="1" dirty="0">
              <a:solidFill>
                <a:schemeClr val="tx1">
                  <a:lumMod val="60000"/>
                  <a:lumOff val="40000"/>
                </a:schemeClr>
              </a:solidFill>
              <a:latin typeface="Montserrat" panose="020B0604020202020204" charset="0"/>
              <a:cs typeface="Montserrat" panose="020B0604020202020204" charset="0"/>
            </a:endParaRPr>
          </a:p>
        </p:txBody>
      </p:sp>
      <p:sp>
        <p:nvSpPr>
          <p:cNvPr id="7" name="TextBox 6"/>
          <p:cNvSpPr txBox="1"/>
          <p:nvPr/>
        </p:nvSpPr>
        <p:spPr>
          <a:xfrm>
            <a:off x="7907872" y="1562102"/>
            <a:ext cx="1024467" cy="2062103"/>
          </a:xfrm>
          <a:prstGeom prst="rect">
            <a:avLst/>
          </a:prstGeom>
          <a:noFill/>
        </p:spPr>
        <p:txBody>
          <a:bodyPr wrap="square" rtlCol="0">
            <a:spAutoFit/>
          </a:bodyPr>
          <a:lstStyle/>
          <a:p>
            <a:pPr marL="45720"/>
            <a:r>
              <a:rPr lang="en-US" sz="3200" dirty="0" smtClean="0">
                <a:solidFill>
                  <a:schemeClr val="bg1"/>
                </a:solidFill>
                <a:effectLst>
                  <a:outerShdw blurRad="38100" dist="38100" dir="2700000" algn="tl">
                    <a:srgbClr val="000000">
                      <a:alpha val="43137"/>
                    </a:srgbClr>
                  </a:outerShdw>
                </a:effectLst>
                <a:latin typeface="Arial Black" panose="020B0A04020102020204" pitchFamily="34" charset="0"/>
              </a:rPr>
              <a:t>J</a:t>
            </a:r>
          </a:p>
          <a:p>
            <a:r>
              <a:rPr lang="en-US" sz="3200" dirty="0" smtClean="0">
                <a:solidFill>
                  <a:schemeClr val="bg1"/>
                </a:solidFill>
                <a:effectLst>
                  <a:outerShdw blurRad="38100" dist="38100" dir="2700000" algn="tl">
                    <a:srgbClr val="000000">
                      <a:alpha val="43137"/>
                    </a:srgbClr>
                  </a:outerShdw>
                </a:effectLst>
                <a:latin typeface="Arial Black" panose="020B0A04020102020204" pitchFamily="34" charset="0"/>
              </a:rPr>
              <a:t> O</a:t>
            </a:r>
          </a:p>
          <a:p>
            <a:r>
              <a:rPr lang="en-US" sz="3200" dirty="0" smtClean="0">
                <a:solidFill>
                  <a:schemeClr val="bg1"/>
                </a:solidFill>
                <a:effectLst>
                  <a:outerShdw blurRad="38100" dist="38100" dir="2700000" algn="tl">
                    <a:srgbClr val="000000">
                      <a:alpha val="43137"/>
                    </a:srgbClr>
                  </a:outerShdw>
                </a:effectLst>
                <a:latin typeface="Arial Black" panose="020B0A04020102020204" pitchFamily="34" charset="0"/>
              </a:rPr>
              <a:t>  Y</a:t>
            </a:r>
          </a:p>
          <a:p>
            <a:r>
              <a:rPr lang="en-US" sz="3200" dirty="0" smtClean="0">
                <a:solidFill>
                  <a:schemeClr val="bg1"/>
                </a:solidFill>
                <a:effectLst>
                  <a:outerShdw blurRad="38100" dist="38100" dir="2700000" algn="tl">
                    <a:srgbClr val="000000">
                      <a:alpha val="43137"/>
                    </a:srgbClr>
                  </a:outerShdw>
                </a:effectLst>
                <a:latin typeface="Arial Black" panose="020B0A04020102020204" pitchFamily="34" charset="0"/>
              </a:rPr>
              <a:t>   ?</a:t>
            </a:r>
            <a:endParaRPr lang="en-US" sz="32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48008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0080" y="1463040"/>
            <a:ext cx="4152300" cy="332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chemeClr val="tx1">
                    <a:lumMod val="75000"/>
                  </a:schemeClr>
                </a:solidFill>
                <a:effectLst>
                  <a:outerShdw blurRad="38100" dist="38100" dir="2700000" algn="tl">
                    <a:srgbClr val="000000">
                      <a:alpha val="43137"/>
                    </a:srgbClr>
                  </a:outerShdw>
                </a:effectLst>
              </a:rPr>
              <a:t>1.</a:t>
            </a:r>
            <a:endParaRPr sz="7200" dirty="0">
              <a:solidFill>
                <a:schemeClr val="tx1">
                  <a:lumMod val="75000"/>
                </a:schemeClr>
              </a:solidFill>
              <a:effectLst>
                <a:outerShdw blurRad="38100" dist="38100" dir="2700000" algn="tl">
                  <a:srgbClr val="000000">
                    <a:alpha val="43137"/>
                  </a:srgbClr>
                </a:outerShdw>
              </a:effectLst>
            </a:endParaRPr>
          </a:p>
          <a:p>
            <a:pPr marL="0" lvl="0" indent="0" algn="l" rtl="0">
              <a:spcBef>
                <a:spcPts val="0"/>
              </a:spcBef>
              <a:spcAft>
                <a:spcPts val="0"/>
              </a:spcAft>
              <a:buNone/>
            </a:pPr>
            <a:r>
              <a:rPr lang="en" sz="3600" dirty="0" smtClean="0">
                <a:effectLst>
                  <a:outerShdw blurRad="38100" dist="38100" dir="2700000" algn="tl">
                    <a:srgbClr val="000000">
                      <a:alpha val="43137"/>
                    </a:srgbClr>
                  </a:outerShdw>
                </a:effectLst>
              </a:rPr>
              <a:t>HOW?</a:t>
            </a:r>
            <a:endParaRPr sz="3600" dirty="0">
              <a:effectLst>
                <a:outerShdw blurRad="38100" dist="38100" dir="2700000" algn="tl">
                  <a:srgbClr val="000000">
                    <a:alpha val="43137"/>
                  </a:srgbClr>
                </a:outerShdw>
              </a:effectLst>
            </a:endParaRPr>
          </a:p>
        </p:txBody>
      </p:sp>
      <p:sp>
        <p:nvSpPr>
          <p:cNvPr id="113" name="Google Shape;113;p17"/>
          <p:cNvSpPr txBox="1">
            <a:spLocks noGrp="1"/>
          </p:cNvSpPr>
          <p:nvPr>
            <p:ph type="sldNum" idx="4294967295"/>
          </p:nvPr>
        </p:nvSpPr>
        <p:spPr>
          <a:xfrm>
            <a:off x="8543227" y="5277614"/>
            <a:ext cx="548700" cy="4373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dirty="0"/>
          </a:p>
        </p:txBody>
      </p:sp>
      <p:sp>
        <p:nvSpPr>
          <p:cNvPr id="7" name="Google Shape;437;p40"/>
          <p:cNvSpPr txBox="1">
            <a:spLocks noGrp="1"/>
          </p:cNvSpPr>
          <p:nvPr>
            <p:ph type="subTitle" idx="1"/>
          </p:nvPr>
        </p:nvSpPr>
        <p:spPr>
          <a:xfrm>
            <a:off x="5486400" y="3695700"/>
            <a:ext cx="2783100" cy="892333"/>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dirty="0" smtClean="0"/>
              <a:t>How do we hunger and thirst the</a:t>
            </a:r>
          </a:p>
          <a:p>
            <a:pPr marL="0" lvl="0" indent="0" algn="r" rtl="0">
              <a:spcBef>
                <a:spcPts val="0"/>
              </a:spcBef>
              <a:spcAft>
                <a:spcPts val="0"/>
              </a:spcAft>
              <a:buNone/>
            </a:pPr>
            <a:r>
              <a:rPr lang="en-US" sz="2400" dirty="0"/>
              <a:t>w</a:t>
            </a:r>
            <a:r>
              <a:rPr lang="en" sz="2400" dirty="0" smtClean="0"/>
              <a:t>ay we do?</a:t>
            </a:r>
            <a:endParaRPr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rviragus template">
  <a:themeElements>
    <a:clrScheme name="Custom 347">
      <a:dk1>
        <a:srgbClr val="666666"/>
      </a:dk1>
      <a:lt1>
        <a:srgbClr val="FFFFFF"/>
      </a:lt1>
      <a:dk2>
        <a:srgbClr val="999999"/>
      </a:dk2>
      <a:lt2>
        <a:srgbClr val="DCE2E7"/>
      </a:lt2>
      <a:accent1>
        <a:srgbClr val="8BC34A"/>
      </a:accent1>
      <a:accent2>
        <a:srgbClr val="00BCD4"/>
      </a:accent2>
      <a:accent3>
        <a:srgbClr val="9C27B0"/>
      </a:accent3>
      <a:accent4>
        <a:srgbClr val="E91E63"/>
      </a:accent4>
      <a:accent5>
        <a:srgbClr val="FF9800"/>
      </a:accent5>
      <a:accent6>
        <a:srgbClr val="FFEB3B"/>
      </a:accent6>
      <a:hlink>
        <a:srgbClr val="2196F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viragus template">
  <a:themeElements>
    <a:clrScheme name="Custom 347">
      <a:dk1>
        <a:srgbClr val="666666"/>
      </a:dk1>
      <a:lt1>
        <a:srgbClr val="FFFFFF"/>
      </a:lt1>
      <a:dk2>
        <a:srgbClr val="999999"/>
      </a:dk2>
      <a:lt2>
        <a:srgbClr val="DCE2E7"/>
      </a:lt2>
      <a:accent1>
        <a:srgbClr val="8BC34A"/>
      </a:accent1>
      <a:accent2>
        <a:srgbClr val="00BCD4"/>
      </a:accent2>
      <a:accent3>
        <a:srgbClr val="9C27B0"/>
      </a:accent3>
      <a:accent4>
        <a:srgbClr val="E91E63"/>
      </a:accent4>
      <a:accent5>
        <a:srgbClr val="FF9800"/>
      </a:accent5>
      <a:accent6>
        <a:srgbClr val="FFEB3B"/>
      </a:accent6>
      <a:hlink>
        <a:srgbClr val="2196F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rviragus template">
  <a:themeElements>
    <a:clrScheme name="Custom 347">
      <a:dk1>
        <a:srgbClr val="666666"/>
      </a:dk1>
      <a:lt1>
        <a:srgbClr val="FFFFFF"/>
      </a:lt1>
      <a:dk2>
        <a:srgbClr val="999999"/>
      </a:dk2>
      <a:lt2>
        <a:srgbClr val="DCE2E7"/>
      </a:lt2>
      <a:accent1>
        <a:srgbClr val="8BC34A"/>
      </a:accent1>
      <a:accent2>
        <a:srgbClr val="00BCD4"/>
      </a:accent2>
      <a:accent3>
        <a:srgbClr val="9C27B0"/>
      </a:accent3>
      <a:accent4>
        <a:srgbClr val="E91E63"/>
      </a:accent4>
      <a:accent5>
        <a:srgbClr val="FF9800"/>
      </a:accent5>
      <a:accent6>
        <a:srgbClr val="FFEB3B"/>
      </a:accent6>
      <a:hlink>
        <a:srgbClr val="2196F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41555</TotalTime>
  <Words>2149</Words>
  <Application>Microsoft Office PowerPoint</Application>
  <PresentationFormat>On-screen Show (16:10)</PresentationFormat>
  <Paragraphs>251</Paragraphs>
  <Slides>43</Slides>
  <Notes>39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43</vt:i4>
      </vt:variant>
    </vt:vector>
  </HeadingPairs>
  <TitlesOfParts>
    <vt:vector size="54" baseType="lpstr">
      <vt:lpstr>Arial</vt:lpstr>
      <vt:lpstr>Times New Roman</vt:lpstr>
      <vt:lpstr>Calibri</vt:lpstr>
      <vt:lpstr>Montserrat</vt:lpstr>
      <vt:lpstr>Karla</vt:lpstr>
      <vt:lpstr>Baskerville Old Face</vt:lpstr>
      <vt:lpstr>Arial Black</vt:lpstr>
      <vt:lpstr>Wingdings</vt:lpstr>
      <vt:lpstr>Arviragus template</vt:lpstr>
      <vt:lpstr>1_Arviragus template</vt:lpstr>
      <vt:lpstr>2_Arviragus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HOW?</vt:lpstr>
      <vt:lpstr>IT STARTS AT BIRTH</vt:lpstr>
      <vt:lpstr>SOMETIME LATER ON</vt:lpstr>
      <vt:lpstr>2. WHY?</vt:lpstr>
      <vt:lpstr>IT’S ACTUALLY PRETTY SIMPLE</vt:lpstr>
      <vt:lpstr>GOD’S IMAGE IN THE TRINITY</vt:lpstr>
      <vt:lpstr>What OTHER GODS?</vt:lpstr>
      <vt:lpstr>GOD’S IMAGE IN HUMANITY</vt:lpstr>
      <vt:lpstr>NURTURE NEEDED IN ALL 3 AREAS</vt:lpstr>
      <vt:lpstr>PowerPoint Presentation</vt:lpstr>
      <vt:lpstr>PowerPoint Presentation</vt:lpstr>
      <vt:lpstr>PowerPoint Presentation</vt:lpstr>
      <vt:lpstr> WHERE ARE WE AND GOD?</vt:lpstr>
      <vt:lpstr>PowerPoint Presentation</vt:lpstr>
      <vt:lpstr>PowerPoint Presentation</vt:lpstr>
      <vt:lpstr>PowerPoint Presentation</vt:lpstr>
      <vt:lpstr>PowerPoint Presentation</vt:lpstr>
      <vt:lpstr>THE WOMAN AT THE WELL</vt:lpstr>
      <vt:lpstr>WHO KNOWS THE THOUGHTS?</vt:lpstr>
      <vt:lpstr>WHO KNOWS THE THOUGHTS?</vt:lpstr>
      <vt:lpstr>SORTING OUT OUR THOUGHTS</vt:lpstr>
      <vt:lpstr>PowerPoint Presentation</vt:lpstr>
      <vt:lpstr>PowerPoint Presentation</vt:lpstr>
      <vt:lpstr>HOW THE BRAIN WORKS</vt:lpstr>
      <vt:lpstr>WHO’S IN CHARGE?</vt:lpstr>
      <vt:lpstr>ARE YOU OR JESUS IN CHARGE?</vt:lpstr>
      <vt:lpstr>4. FOR WHAT?</vt:lpstr>
      <vt:lpstr>PowerPoint Presentation</vt:lpstr>
      <vt:lpstr>PowerPoint Presentation</vt:lpstr>
      <vt:lpstr>PowerPoint Presentation</vt:lpstr>
      <vt:lpstr>PowerPoint Presentation</vt:lpstr>
      <vt:lpstr>  THE LION OF JUDAH  AT THE CLOSE OF THE AGE!</vt:lpstr>
      <vt:lpstr>NEW &amp; old resourceS</vt:lpstr>
      <vt:lpstr>          ?   QUESTIONS</vt:lpstr>
      <vt:lpstr> celebratesalvation.org      web and HIS KINGDOM PRESS    BOOKTABLE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Thirsting CCHF 3-14-24</dc:title>
  <dc:creator>Bill Morehouse</dc:creator>
  <cp:lastModifiedBy>William R. Morehouse</cp:lastModifiedBy>
  <cp:revision>231</cp:revision>
  <dcterms:modified xsi:type="dcterms:W3CDTF">2024-03-19T14:53:37Z</dcterms:modified>
</cp:coreProperties>
</file>