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9601200" cy="7315200"/>
  <p:embeddedFontLst>
    <p:embeddedFont>
      <p:font typeface="Arial Narrow" panose="020B0606020202030204" pitchFamily="34" charset="0"/>
      <p:regular r:id="rId48"/>
      <p:bold r:id="rId49"/>
      <p:italic r:id="rId50"/>
      <p:boldItalic r:id="rId51"/>
    </p:embeddedFont>
    <p:embeddedFont>
      <p:font typeface="Montserrat" panose="020B0604020202020204" charset="0"/>
      <p:regular r:id="rId52"/>
      <p:bold r:id="rId53"/>
      <p:italic r:id="rId54"/>
      <p:boldItalic r:id="rId55"/>
    </p:embeddedFont>
    <p:embeddedFont>
      <p:font typeface="Karla"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W1s+xUOgQLgz9t7hYhkOJKyxu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6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609100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r>
              <a:rPr lang="en-US"/>
              <a:t>Here is a small fact: You are going to die. I am in all truthfulness attempting to be cheerful about this whole topic, though most people find themselves hindered in believing me, no matter my protestations. Please trust me. I most definitely can be cheerful. I can be amiable. Agreeable. Affable. And that's only the A's. Just don't ask me to be nice. Nice has nothing to do with 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1: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3: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5: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7: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8: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30: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1: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33: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3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5: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6: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6: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7: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8: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38: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39: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40: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41: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2: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42: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43: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44: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45: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960120" y="3474720"/>
            <a:ext cx="7680960" cy="3291840"/>
          </a:xfrm>
          <a:prstGeom prst="rect">
            <a:avLst/>
          </a:prstGeom>
          <a:noFill/>
          <a:ln>
            <a:noFill/>
          </a:ln>
        </p:spPr>
        <p:txBody>
          <a:bodyPr spcFirstLastPara="1" wrap="square" lIns="96050" tIns="96050" rIns="96050" bIns="96050" anchor="t" anchorCtr="0">
            <a:noAutofit/>
          </a:bodyPr>
          <a:lstStyle/>
          <a:p>
            <a:pPr marL="0" lvl="0" indent="0" algn="l" rtl="0">
              <a:lnSpc>
                <a:spcPct val="100000"/>
              </a:lnSpc>
              <a:spcBef>
                <a:spcPts val="0"/>
              </a:spcBef>
              <a:spcAft>
                <a:spcPts val="0"/>
              </a:spcAft>
              <a:buSzPts val="1400"/>
              <a:buNone/>
            </a:pPr>
            <a:r>
              <a:rPr lang="en-US" sz="1200"/>
              <a:t>Newscasts and daily political shows have spent countless hours of airtime telling their viewers that the war in Ukraine is not, in fact, a war, but instead a “special military operation” designed to spare civilians. The Russian forces are portrayed as liberators, fighting against what the propaganda calls the “neo-Nazis” who are said to overrun Ukraine under the influence of the United States and it allies and are allegedly committing “genocide” against Russian-speaking  Ukrainians.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
        <p:cNvGrpSpPr/>
        <p:nvPr/>
      </p:nvGrpSpPr>
      <p:grpSpPr>
        <a:xfrm>
          <a:off x="0" y="0"/>
          <a:ext cx="0" cy="0"/>
          <a:chOff x="0" y="0"/>
          <a:chExt cx="0" cy="0"/>
        </a:xfrm>
      </p:grpSpPr>
      <p:sp>
        <p:nvSpPr>
          <p:cNvPr id="10" name="Google Shape;10;p47"/>
          <p:cNvSpPr/>
          <p:nvPr/>
        </p:nvSpPr>
        <p:spPr>
          <a:xfrm>
            <a:off x="218932"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058"/>
            </a:srgbClr>
          </a:solidFill>
          <a:ln>
            <a:noFill/>
          </a:ln>
        </p:spPr>
      </p:sp>
      <p:sp>
        <p:nvSpPr>
          <p:cNvPr id="11" name="Google Shape;11;p47"/>
          <p:cNvSpPr/>
          <p:nvPr/>
        </p:nvSpPr>
        <p:spPr>
          <a:xfrm>
            <a:off x="-9674"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47"/>
          <p:cNvSpPr txBox="1">
            <a:spLocks noGrp="1"/>
          </p:cNvSpPr>
          <p:nvPr>
            <p:ph type="ctrTitle"/>
          </p:nvPr>
        </p:nvSpPr>
        <p:spPr>
          <a:xfrm>
            <a:off x="648300" y="1806333"/>
            <a:ext cx="3522300" cy="3986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3" name="Google Shape;13;p47"/>
          <p:cNvSpPr txBox="1">
            <a:spLocks noGrp="1"/>
          </p:cNvSpPr>
          <p:nvPr>
            <p:ph type="subTitle" idx="1"/>
          </p:nvPr>
        </p:nvSpPr>
        <p:spPr>
          <a:xfrm>
            <a:off x="6724950" y="4354268"/>
            <a:ext cx="1906200" cy="1375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1800"/>
              <a:buNone/>
              <a:defRPr sz="1800">
                <a:solidFill>
                  <a:schemeClr val="lt1"/>
                </a:solidFill>
              </a:defRPr>
            </a:lvl1pPr>
            <a:lvl2pPr lvl="1" algn="r">
              <a:lnSpc>
                <a:spcPct val="100000"/>
              </a:lnSpc>
              <a:spcBef>
                <a:spcPts val="0"/>
              </a:spcBef>
              <a:spcAft>
                <a:spcPts val="0"/>
              </a:spcAft>
              <a:buClr>
                <a:schemeClr val="lt1"/>
              </a:buClr>
              <a:buSzPts val="1800"/>
              <a:buNone/>
              <a:defRPr sz="1800">
                <a:solidFill>
                  <a:schemeClr val="lt1"/>
                </a:solidFill>
              </a:defRPr>
            </a:lvl2pPr>
            <a:lvl3pPr lvl="2" algn="r">
              <a:lnSpc>
                <a:spcPct val="100000"/>
              </a:lnSpc>
              <a:spcBef>
                <a:spcPts val="0"/>
              </a:spcBef>
              <a:spcAft>
                <a:spcPts val="0"/>
              </a:spcAft>
              <a:buClr>
                <a:schemeClr val="lt1"/>
              </a:buClr>
              <a:buSzPts val="1800"/>
              <a:buNone/>
              <a:defRPr sz="1800">
                <a:solidFill>
                  <a:schemeClr val="lt1"/>
                </a:solidFill>
              </a:defRPr>
            </a:lvl3pPr>
            <a:lvl4pPr lvl="3" algn="r">
              <a:lnSpc>
                <a:spcPct val="100000"/>
              </a:lnSpc>
              <a:spcBef>
                <a:spcPts val="0"/>
              </a:spcBef>
              <a:spcAft>
                <a:spcPts val="0"/>
              </a:spcAft>
              <a:buClr>
                <a:schemeClr val="lt1"/>
              </a:buClr>
              <a:buSzPts val="1800"/>
              <a:buNone/>
              <a:defRPr sz="1800">
                <a:solidFill>
                  <a:schemeClr val="lt1"/>
                </a:solidFill>
              </a:defRPr>
            </a:lvl4pPr>
            <a:lvl5pPr lvl="4" algn="r">
              <a:lnSpc>
                <a:spcPct val="100000"/>
              </a:lnSpc>
              <a:spcBef>
                <a:spcPts val="0"/>
              </a:spcBef>
              <a:spcAft>
                <a:spcPts val="0"/>
              </a:spcAft>
              <a:buClr>
                <a:schemeClr val="lt1"/>
              </a:buClr>
              <a:buSzPts val="1800"/>
              <a:buNone/>
              <a:defRPr sz="1800">
                <a:solidFill>
                  <a:schemeClr val="lt1"/>
                </a:solidFill>
              </a:defRPr>
            </a:lvl5pPr>
            <a:lvl6pPr lvl="5" algn="r">
              <a:lnSpc>
                <a:spcPct val="100000"/>
              </a:lnSpc>
              <a:spcBef>
                <a:spcPts val="0"/>
              </a:spcBef>
              <a:spcAft>
                <a:spcPts val="0"/>
              </a:spcAft>
              <a:buClr>
                <a:schemeClr val="lt1"/>
              </a:buClr>
              <a:buSzPts val="1800"/>
              <a:buNone/>
              <a:defRPr sz="1800">
                <a:solidFill>
                  <a:schemeClr val="lt1"/>
                </a:solidFill>
              </a:defRPr>
            </a:lvl6pPr>
            <a:lvl7pPr lvl="6" algn="r">
              <a:lnSpc>
                <a:spcPct val="100000"/>
              </a:lnSpc>
              <a:spcBef>
                <a:spcPts val="0"/>
              </a:spcBef>
              <a:spcAft>
                <a:spcPts val="0"/>
              </a:spcAft>
              <a:buClr>
                <a:schemeClr val="lt1"/>
              </a:buClr>
              <a:buSzPts val="1800"/>
              <a:buNone/>
              <a:defRPr sz="1800">
                <a:solidFill>
                  <a:schemeClr val="lt1"/>
                </a:solidFill>
              </a:defRPr>
            </a:lvl7pPr>
            <a:lvl8pPr lvl="7" algn="r">
              <a:lnSpc>
                <a:spcPct val="100000"/>
              </a:lnSpc>
              <a:spcBef>
                <a:spcPts val="0"/>
              </a:spcBef>
              <a:spcAft>
                <a:spcPts val="0"/>
              </a:spcAft>
              <a:buClr>
                <a:schemeClr val="lt1"/>
              </a:buClr>
              <a:buSzPts val="1800"/>
              <a:buNone/>
              <a:defRPr sz="1800">
                <a:solidFill>
                  <a:schemeClr val="lt1"/>
                </a:solidFill>
              </a:defRPr>
            </a:lvl8pPr>
            <a:lvl9pPr lvl="8" algn="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48"/>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058"/>
            </a:srgbClr>
          </a:solidFill>
          <a:ln>
            <a:noFill/>
          </a:ln>
        </p:spPr>
      </p:sp>
      <p:sp>
        <p:nvSpPr>
          <p:cNvPr id="16" name="Google Shape;16;p48"/>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17" name="Google Shape;17;p4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8"/>
        <p:cNvGrpSpPr/>
        <p:nvPr/>
      </p:nvGrpSpPr>
      <p:grpSpPr>
        <a:xfrm>
          <a:off x="0" y="0"/>
          <a:ext cx="0" cy="0"/>
          <a:chOff x="0" y="0"/>
          <a:chExt cx="0" cy="0"/>
        </a:xfrm>
      </p:grpSpPr>
      <p:sp>
        <p:nvSpPr>
          <p:cNvPr id="19" name="Google Shape;19;p49"/>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058"/>
            </a:srgbClr>
          </a:solidFill>
          <a:ln>
            <a:noFill/>
          </a:ln>
        </p:spPr>
      </p:sp>
      <p:sp>
        <p:nvSpPr>
          <p:cNvPr id="20" name="Google Shape;20;p49"/>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1" name="Google Shape;21;p49"/>
          <p:cNvSpPr txBox="1">
            <a:spLocks noGrp="1"/>
          </p:cNvSpPr>
          <p:nvPr>
            <p:ph type="title"/>
          </p:nvPr>
        </p:nvSpPr>
        <p:spPr>
          <a:xfrm>
            <a:off x="838350" y="1191335"/>
            <a:ext cx="5324100" cy="6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2" name="Google Shape;22;p49"/>
          <p:cNvSpPr txBox="1">
            <a:spLocks noGrp="1"/>
          </p:cNvSpPr>
          <p:nvPr>
            <p:ph type="body" idx="1"/>
          </p:nvPr>
        </p:nvSpPr>
        <p:spPr>
          <a:xfrm>
            <a:off x="838250" y="2006601"/>
            <a:ext cx="5324100" cy="30076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23" name="Google Shape;23;p4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50"/>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058"/>
            </a:srgbClr>
          </a:solidFill>
          <a:ln>
            <a:noFill/>
          </a:ln>
        </p:spPr>
      </p:sp>
      <p:sp>
        <p:nvSpPr>
          <p:cNvPr id="26" name="Google Shape;26;p50"/>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7" name="Google Shape;27;p50"/>
          <p:cNvSpPr txBox="1"/>
          <p:nvPr/>
        </p:nvSpPr>
        <p:spPr>
          <a:xfrm>
            <a:off x="799645" y="930235"/>
            <a:ext cx="1957200" cy="8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0" i="0" u="none" strike="noStrike" cap="none">
                <a:solidFill>
                  <a:srgbClr val="CCCCCC"/>
                </a:solidFill>
                <a:latin typeface="Montserrat"/>
                <a:ea typeface="Montserrat"/>
                <a:cs typeface="Montserrat"/>
                <a:sym typeface="Montserrat"/>
              </a:rPr>
              <a:t>“</a:t>
            </a:r>
            <a:endParaRPr sz="12000" b="0" i="0" u="none" strike="noStrike" cap="none">
              <a:solidFill>
                <a:srgbClr val="CCCCCC"/>
              </a:solidFill>
              <a:latin typeface="Montserrat"/>
              <a:ea typeface="Montserrat"/>
              <a:cs typeface="Montserrat"/>
              <a:sym typeface="Montserrat"/>
            </a:endParaRPr>
          </a:p>
        </p:txBody>
      </p:sp>
      <p:sp>
        <p:nvSpPr>
          <p:cNvPr id="28" name="Google Shape;28;p50"/>
          <p:cNvSpPr txBox="1">
            <a:spLocks noGrp="1"/>
          </p:cNvSpPr>
          <p:nvPr>
            <p:ph type="body" idx="1"/>
          </p:nvPr>
        </p:nvSpPr>
        <p:spPr>
          <a:xfrm>
            <a:off x="838250" y="2209800"/>
            <a:ext cx="5324100" cy="3007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Font typeface="Montserrat"/>
              <a:buChar char="▸"/>
              <a:defRPr sz="2400">
                <a:latin typeface="Montserrat"/>
                <a:ea typeface="Montserrat"/>
                <a:cs typeface="Montserrat"/>
                <a:sym typeface="Montserrat"/>
              </a:defRPr>
            </a:lvl1pPr>
            <a:lvl2pPr marL="914400" lvl="1"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2pPr>
            <a:lvl3pPr marL="1371600" lvl="2"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3pPr>
            <a:lvl4pPr marL="1828800" lvl="3"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4pPr>
            <a:lvl5pPr marL="2286000" lvl="4"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5pPr>
            <a:lvl6pPr marL="2743200" lvl="5"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6pPr>
            <a:lvl7pPr marL="3200400" lvl="6"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7pPr>
            <a:lvl8pPr marL="3657600" lvl="7"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8pPr>
            <a:lvl9pPr marL="4114800" lvl="8" indent="-381000" algn="l">
              <a:lnSpc>
                <a:spcPct val="100000"/>
              </a:lnSpc>
              <a:spcBef>
                <a:spcPts val="0"/>
              </a:spcBef>
              <a:spcAft>
                <a:spcPts val="0"/>
              </a:spcAft>
              <a:buSzPts val="2400"/>
              <a:buFont typeface="Montserrat"/>
              <a:buChar char="■"/>
              <a:defRPr sz="2400">
                <a:latin typeface="Montserrat"/>
                <a:ea typeface="Montserrat"/>
                <a:cs typeface="Montserrat"/>
                <a:sym typeface="Montserrat"/>
              </a:defRPr>
            </a:lvl9pPr>
          </a:lstStyle>
          <a:p>
            <a:endParaRPr/>
          </a:p>
        </p:txBody>
      </p:sp>
      <p:sp>
        <p:nvSpPr>
          <p:cNvPr id="29" name="Google Shape;29;p50"/>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
        <p:cNvGrpSpPr/>
        <p:nvPr/>
      </p:nvGrpSpPr>
      <p:grpSpPr>
        <a:xfrm>
          <a:off x="0" y="0"/>
          <a:ext cx="0" cy="0"/>
          <a:chOff x="0" y="0"/>
          <a:chExt cx="0" cy="0"/>
        </a:xfrm>
      </p:grpSpPr>
      <p:sp>
        <p:nvSpPr>
          <p:cNvPr id="31" name="Google Shape;31;p51"/>
          <p:cNvSpPr/>
          <p:nvPr/>
        </p:nvSpPr>
        <p:spPr>
          <a:xfrm>
            <a:off x="218932"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058"/>
            </a:srgbClr>
          </a:solidFill>
          <a:ln>
            <a:noFill/>
          </a:ln>
        </p:spPr>
      </p:sp>
      <p:sp>
        <p:nvSpPr>
          <p:cNvPr id="32" name="Google Shape;32;p51"/>
          <p:cNvSpPr/>
          <p:nvPr/>
        </p:nvSpPr>
        <p:spPr>
          <a:xfrm>
            <a:off x="-9674" y="-12895"/>
            <a:ext cx="5276875"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33" name="Google Shape;33;p51"/>
          <p:cNvSpPr txBox="1">
            <a:spLocks noGrp="1"/>
          </p:cNvSpPr>
          <p:nvPr>
            <p:ph type="ctrTitle"/>
          </p:nvPr>
        </p:nvSpPr>
        <p:spPr>
          <a:xfrm>
            <a:off x="648300" y="4234601"/>
            <a:ext cx="3530700" cy="157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52"/>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058"/>
            </a:srgbClr>
          </a:solidFill>
          <a:ln>
            <a:noFill/>
          </a:ln>
        </p:spPr>
      </p:sp>
      <p:sp>
        <p:nvSpPr>
          <p:cNvPr id="36" name="Google Shape;36;p52"/>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7" name="Google Shape;37;p52"/>
          <p:cNvSpPr txBox="1">
            <a:spLocks noGrp="1"/>
          </p:cNvSpPr>
          <p:nvPr>
            <p:ph type="title"/>
          </p:nvPr>
        </p:nvSpPr>
        <p:spPr>
          <a:xfrm>
            <a:off x="841000" y="1292933"/>
            <a:ext cx="4801500" cy="54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8" name="Google Shape;38;p52"/>
          <p:cNvSpPr txBox="1">
            <a:spLocks noGrp="1"/>
          </p:cNvSpPr>
          <p:nvPr>
            <p:ph type="body" idx="1"/>
          </p:nvPr>
        </p:nvSpPr>
        <p:spPr>
          <a:xfrm>
            <a:off x="841001" y="2104033"/>
            <a:ext cx="2671800" cy="3244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39" name="Google Shape;39;p52"/>
          <p:cNvSpPr txBox="1">
            <a:spLocks noGrp="1"/>
          </p:cNvSpPr>
          <p:nvPr>
            <p:ph type="body" idx="2"/>
          </p:nvPr>
        </p:nvSpPr>
        <p:spPr>
          <a:xfrm>
            <a:off x="3673842" y="2104033"/>
            <a:ext cx="2671800" cy="3244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40" name="Google Shape;40;p52"/>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1"/>
        <p:cNvGrpSpPr/>
        <p:nvPr/>
      </p:nvGrpSpPr>
      <p:grpSpPr>
        <a:xfrm>
          <a:off x="0" y="0"/>
          <a:ext cx="0" cy="0"/>
          <a:chOff x="0" y="0"/>
          <a:chExt cx="0" cy="0"/>
        </a:xfrm>
      </p:grpSpPr>
      <p:sp>
        <p:nvSpPr>
          <p:cNvPr id="42" name="Google Shape;42;p53"/>
          <p:cNvSpPr/>
          <p:nvPr/>
        </p:nvSpPr>
        <p:spPr>
          <a:xfrm>
            <a:off x="22860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058"/>
            </a:srgbClr>
          </a:solidFill>
          <a:ln>
            <a:noFill/>
          </a:ln>
        </p:spPr>
      </p:sp>
      <p:sp>
        <p:nvSpPr>
          <p:cNvPr id="43" name="Google Shape;43;p53"/>
          <p:cNvSpPr/>
          <p:nvPr/>
        </p:nvSpPr>
        <p:spPr>
          <a:xfrm>
            <a:off x="7" y="-13913"/>
            <a:ext cx="8229315"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53"/>
          <p:cNvSpPr txBox="1">
            <a:spLocks noGrp="1"/>
          </p:cNvSpPr>
          <p:nvPr>
            <p:ph type="title"/>
          </p:nvPr>
        </p:nvSpPr>
        <p:spPr>
          <a:xfrm>
            <a:off x="841000" y="1292933"/>
            <a:ext cx="4801500" cy="54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5" name="Google Shape;45;p53"/>
          <p:cNvSpPr txBox="1">
            <a:spLocks noGrp="1"/>
          </p:cNvSpPr>
          <p:nvPr>
            <p:ph type="body" idx="1"/>
          </p:nvPr>
        </p:nvSpPr>
        <p:spPr>
          <a:xfrm>
            <a:off x="841000" y="2134633"/>
            <a:ext cx="2094900" cy="3214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6" name="Google Shape;46;p53"/>
          <p:cNvSpPr txBox="1">
            <a:spLocks noGrp="1"/>
          </p:cNvSpPr>
          <p:nvPr>
            <p:ph type="body" idx="2"/>
          </p:nvPr>
        </p:nvSpPr>
        <p:spPr>
          <a:xfrm>
            <a:off x="3043281" y="2134633"/>
            <a:ext cx="2094900" cy="3214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7" name="Google Shape;47;p53"/>
          <p:cNvSpPr txBox="1">
            <a:spLocks noGrp="1"/>
          </p:cNvSpPr>
          <p:nvPr>
            <p:ph type="body" idx="3"/>
          </p:nvPr>
        </p:nvSpPr>
        <p:spPr>
          <a:xfrm>
            <a:off x="5245562" y="2134633"/>
            <a:ext cx="2094900" cy="32140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8" name="Google Shape;48;p5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457200" y="988135"/>
            <a:ext cx="5185200" cy="632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endParaRPr/>
          </a:p>
        </p:txBody>
      </p:sp>
      <p:sp>
        <p:nvSpPr>
          <p:cNvPr id="7" name="Google Shape;7;p46"/>
          <p:cNvSpPr txBox="1">
            <a:spLocks noGrp="1"/>
          </p:cNvSpPr>
          <p:nvPr>
            <p:ph type="body" idx="1"/>
          </p:nvPr>
        </p:nvSpPr>
        <p:spPr>
          <a:xfrm>
            <a:off x="457200" y="1803401"/>
            <a:ext cx="5185200" cy="3007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endParaRPr/>
          </a:p>
        </p:txBody>
      </p:sp>
      <p:sp>
        <p:nvSpPr>
          <p:cNvPr id="8" name="Google Shape;8;p46"/>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52"/>
        <p:cNvGrpSpPr/>
        <p:nvPr/>
      </p:nvGrpSpPr>
      <p:grpSpPr>
        <a:xfrm>
          <a:off x="0" y="0"/>
          <a:ext cx="0" cy="0"/>
          <a:chOff x="0" y="0"/>
          <a:chExt cx="0" cy="0"/>
        </a:xfrm>
      </p:grpSpPr>
      <p:sp>
        <p:nvSpPr>
          <p:cNvPr id="53" name="Google Shape;53;p1"/>
          <p:cNvSpPr txBox="1">
            <a:spLocks noGrp="1"/>
          </p:cNvSpPr>
          <p:nvPr>
            <p:ph type="sldNum" idx="4294967295"/>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
        <p:nvSpPr>
          <p:cNvPr id="54" name="Google Shape;54;p1"/>
          <p:cNvSpPr txBox="1"/>
          <p:nvPr/>
        </p:nvSpPr>
        <p:spPr>
          <a:xfrm>
            <a:off x="648300" y="3530601"/>
            <a:ext cx="4229100" cy="267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000"/>
              <a:buFont typeface="Montserrat"/>
              <a:buNone/>
            </a:pPr>
            <a:r>
              <a:rPr lang="en-US" sz="4000" b="1" i="0" u="none" strike="noStrike" cap="none">
                <a:solidFill>
                  <a:srgbClr val="FFC000"/>
                </a:solidFill>
                <a:latin typeface="Montserrat"/>
                <a:ea typeface="Montserrat"/>
                <a:cs typeface="Montserrat"/>
                <a:sym typeface="Montserrat"/>
              </a:rPr>
              <a:t>GOOD MORNING!</a:t>
            </a:r>
            <a:r>
              <a:rPr lang="en-US" sz="2800" b="1" i="0" u="none" strike="noStrike" cap="none">
                <a:solidFill>
                  <a:srgbClr val="0070C0"/>
                </a:solidFill>
                <a:latin typeface="Montserrat"/>
                <a:ea typeface="Montserrat"/>
                <a:cs typeface="Montserrat"/>
                <a:sym typeface="Montserrat"/>
              </a:rPr>
              <a:t/>
            </a:r>
            <a:br>
              <a:rPr lang="en-US" sz="2800" b="1" i="0" u="none" strike="noStrike" cap="none">
                <a:solidFill>
                  <a:srgbClr val="0070C0"/>
                </a:solidFill>
                <a:latin typeface="Montserrat"/>
                <a:ea typeface="Montserrat"/>
                <a:cs typeface="Montserrat"/>
                <a:sym typeface="Montserrat"/>
              </a:rPr>
            </a:br>
            <a:r>
              <a:rPr lang="en-US" sz="700" b="1" i="0" u="none" strike="noStrike" cap="none">
                <a:solidFill>
                  <a:srgbClr val="0070C0"/>
                </a:solidFill>
                <a:latin typeface="Montserrat"/>
                <a:ea typeface="Montserrat"/>
                <a:cs typeface="Montserrat"/>
                <a:sym typeface="Montserrat"/>
              </a:rPr>
              <a:t>    </a:t>
            </a:r>
            <a:r>
              <a:rPr lang="en-US" sz="2800" b="1" i="0" u="none" strike="noStrike" cap="none">
                <a:solidFill>
                  <a:srgbClr val="0070C0"/>
                </a:solidFill>
                <a:latin typeface="Montserrat"/>
                <a:ea typeface="Montserrat"/>
                <a:cs typeface="Montserrat"/>
                <a:sym typeface="Montserrat"/>
              </a:rPr>
              <a:t/>
            </a:r>
            <a:br>
              <a:rPr lang="en-US" sz="2800" b="1" i="0" u="none" strike="noStrike" cap="none">
                <a:solidFill>
                  <a:srgbClr val="0070C0"/>
                </a:solidFill>
                <a:latin typeface="Montserrat"/>
                <a:ea typeface="Montserrat"/>
                <a:cs typeface="Montserrat"/>
                <a:sym typeface="Montserrat"/>
              </a:rPr>
            </a:br>
            <a:r>
              <a:rPr lang="en-US" sz="2800" b="1" i="0" u="none" strike="noStrike" cap="none">
                <a:solidFill>
                  <a:srgbClr val="4D4D4D"/>
                </a:solidFill>
                <a:latin typeface="Montserrat"/>
                <a:ea typeface="Montserrat"/>
                <a:cs typeface="Montserrat"/>
                <a:sym typeface="Montserrat"/>
              </a:rPr>
              <a:t>Men’s Bible Study</a:t>
            </a:r>
            <a:br>
              <a:rPr lang="en-US" sz="2800" b="1" i="0" u="none" strike="noStrike" cap="none">
                <a:solidFill>
                  <a:srgbClr val="4D4D4D"/>
                </a:solidFill>
                <a:latin typeface="Montserrat"/>
                <a:ea typeface="Montserrat"/>
                <a:cs typeface="Montserrat"/>
                <a:sym typeface="Montserrat"/>
              </a:rPr>
            </a:br>
            <a:r>
              <a:rPr lang="en-US" sz="2800" b="1" i="0" u="none" strike="noStrike" cap="none">
                <a:solidFill>
                  <a:srgbClr val="4D4D4D"/>
                </a:solidFill>
                <a:latin typeface="Montserrat"/>
                <a:ea typeface="Montserrat"/>
                <a:cs typeface="Montserrat"/>
                <a:sym typeface="Montserrat"/>
              </a:rPr>
              <a:t>May 26, 2022</a:t>
            </a:r>
            <a:endParaRPr sz="2800" b="1" i="0" u="none" strike="noStrike" cap="none">
              <a:solidFill>
                <a:srgbClr val="4D4D4D"/>
              </a:solidFill>
              <a:latin typeface="Montserrat"/>
              <a:ea typeface="Montserrat"/>
              <a:cs typeface="Montserrat"/>
              <a:sym typeface="Montserrat"/>
            </a:endParaRPr>
          </a:p>
        </p:txBody>
      </p:sp>
      <p:pic>
        <p:nvPicPr>
          <p:cNvPr id="55" name="Google Shape;55;p1"/>
          <p:cNvPicPr preferRelativeResize="0"/>
          <p:nvPr/>
        </p:nvPicPr>
        <p:blipFill rotWithShape="1">
          <a:blip r:embed="rId3">
            <a:alphaModFix/>
          </a:blip>
          <a:srcRect/>
          <a:stretch/>
        </p:blipFill>
        <p:spPr>
          <a:xfrm>
            <a:off x="682174" y="1295399"/>
            <a:ext cx="1726925" cy="1737360"/>
          </a:xfrm>
          <a:prstGeom prst="rect">
            <a:avLst/>
          </a:prstGeom>
          <a:noFill/>
          <a:ln>
            <a:noFill/>
          </a:ln>
        </p:spPr>
      </p:pic>
      <p:sp>
        <p:nvSpPr>
          <p:cNvPr id="56" name="Google Shape;56;p1"/>
          <p:cNvSpPr txBox="1"/>
          <p:nvPr/>
        </p:nvSpPr>
        <p:spPr>
          <a:xfrm>
            <a:off x="5410200" y="5156200"/>
            <a:ext cx="3505200" cy="10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Karla"/>
              <a:buNone/>
            </a:pPr>
            <a:r>
              <a:rPr lang="en-US" sz="3200" b="0" i="0" u="none" strike="noStrike" cap="none">
                <a:solidFill>
                  <a:schemeClr val="lt1"/>
                </a:solidFill>
                <a:latin typeface="Karla"/>
                <a:ea typeface="Karla"/>
                <a:cs typeface="Karla"/>
                <a:sym typeface="Karla"/>
              </a:rPr>
              <a:t>Bill Morehouse</a:t>
            </a:r>
            <a:endParaRPr sz="3200" b="0" i="0" u="none" strike="noStrike" cap="none">
              <a:solidFill>
                <a:schemeClr val="lt1"/>
              </a:solidFill>
              <a:latin typeface="Karla"/>
              <a:ea typeface="Karla"/>
              <a:cs typeface="Karla"/>
              <a:sym typeface="Karl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111111"/>
        </a:solidFill>
        <a:effectLst/>
      </p:bgPr>
    </p:bg>
    <p:spTree>
      <p:nvGrpSpPr>
        <p:cNvPr id="1" name="Shape 126"/>
        <p:cNvGrpSpPr/>
        <p:nvPr/>
      </p:nvGrpSpPr>
      <p:grpSpPr>
        <a:xfrm>
          <a:off x="0" y="0"/>
          <a:ext cx="0" cy="0"/>
          <a:chOff x="0" y="0"/>
          <a:chExt cx="0" cy="0"/>
        </a:xfrm>
      </p:grpSpPr>
      <p:sp>
        <p:nvSpPr>
          <p:cNvPr id="127" name="Google Shape;127;p10"/>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pic>
        <p:nvPicPr>
          <p:cNvPr id="128" name="Google Shape;128;p10"/>
          <p:cNvPicPr preferRelativeResize="0"/>
          <p:nvPr/>
        </p:nvPicPr>
        <p:blipFill rotWithShape="1">
          <a:blip r:embed="rId3">
            <a:alphaModFix/>
          </a:blip>
          <a:srcRect/>
          <a:stretch/>
        </p:blipFill>
        <p:spPr>
          <a:xfrm>
            <a:off x="-68269" y="609600"/>
            <a:ext cx="6292326" cy="5638800"/>
          </a:xfrm>
          <a:prstGeom prst="rect">
            <a:avLst/>
          </a:prstGeom>
          <a:noFill/>
          <a:ln>
            <a:noFill/>
          </a:ln>
        </p:spPr>
      </p:pic>
      <p:pic>
        <p:nvPicPr>
          <p:cNvPr id="129" name="Google Shape;129;p10" descr="One More for the Road: Bradbury, Ray: 9780061032035: Books: Amazon.com"/>
          <p:cNvPicPr preferRelativeResize="0"/>
          <p:nvPr/>
        </p:nvPicPr>
        <p:blipFill rotWithShape="1">
          <a:blip r:embed="rId4">
            <a:alphaModFix/>
          </a:blip>
          <a:srcRect/>
          <a:stretch/>
        </p:blipFill>
        <p:spPr>
          <a:xfrm>
            <a:off x="6198664" y="609600"/>
            <a:ext cx="2962275" cy="5638800"/>
          </a:xfrm>
          <a:prstGeom prst="rect">
            <a:avLst/>
          </a:prstGeom>
          <a:noFill/>
          <a:ln>
            <a:noFill/>
          </a:ln>
        </p:spPr>
      </p:pic>
      <p:pic>
        <p:nvPicPr>
          <p:cNvPr id="130" name="Google Shape;130;p10"/>
          <p:cNvPicPr preferRelativeResize="0"/>
          <p:nvPr/>
        </p:nvPicPr>
        <p:blipFill rotWithShape="1">
          <a:blip r:embed="rId5">
            <a:alphaModFix/>
          </a:blip>
          <a:srcRect/>
          <a:stretch/>
        </p:blipFill>
        <p:spPr>
          <a:xfrm>
            <a:off x="6198663" y="609599"/>
            <a:ext cx="2962275" cy="5655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70B30"/>
        </a:solidFill>
        <a:effectLst/>
      </p:bgPr>
    </p:bg>
    <p:spTree>
      <p:nvGrpSpPr>
        <p:cNvPr id="1" name="Shape 134"/>
        <p:cNvGrpSpPr/>
        <p:nvPr/>
      </p:nvGrpSpPr>
      <p:grpSpPr>
        <a:xfrm>
          <a:off x="0" y="0"/>
          <a:ext cx="0" cy="0"/>
          <a:chOff x="0" y="0"/>
          <a:chExt cx="0" cy="0"/>
        </a:xfrm>
      </p:grpSpPr>
      <p:grpSp>
        <p:nvGrpSpPr>
          <p:cNvPr id="135" name="Google Shape;135;p11"/>
          <p:cNvGrpSpPr/>
          <p:nvPr/>
        </p:nvGrpSpPr>
        <p:grpSpPr>
          <a:xfrm>
            <a:off x="648908" y="855512"/>
            <a:ext cx="664653" cy="1405009"/>
            <a:chOff x="6718575" y="2318625"/>
            <a:chExt cx="256950" cy="407375"/>
          </a:xfrm>
        </p:grpSpPr>
        <p:sp>
          <p:nvSpPr>
            <p:cNvPr id="136" name="Google Shape;136;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1"/>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 name="Google Shape;144;p1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pic>
        <p:nvPicPr>
          <p:cNvPr id="145" name="Google Shape;145;p11"/>
          <p:cNvPicPr preferRelativeResize="0"/>
          <p:nvPr/>
        </p:nvPicPr>
        <p:blipFill rotWithShape="1">
          <a:blip r:embed="rId3">
            <a:alphaModFix/>
          </a:blip>
          <a:srcRect/>
          <a:stretch/>
        </p:blipFill>
        <p:spPr>
          <a:xfrm>
            <a:off x="0" y="0"/>
            <a:ext cx="4663440" cy="6923854"/>
          </a:xfrm>
          <a:prstGeom prst="rect">
            <a:avLst/>
          </a:prstGeom>
          <a:noFill/>
          <a:ln>
            <a:noFill/>
          </a:ln>
        </p:spPr>
      </p:pic>
      <p:pic>
        <p:nvPicPr>
          <p:cNvPr id="146" name="Google Shape;146;p11"/>
          <p:cNvPicPr preferRelativeResize="0"/>
          <p:nvPr/>
        </p:nvPicPr>
        <p:blipFill rotWithShape="1">
          <a:blip r:embed="rId4">
            <a:alphaModFix/>
          </a:blip>
          <a:srcRect/>
          <a:stretch/>
        </p:blipFill>
        <p:spPr>
          <a:xfrm>
            <a:off x="4646507" y="-1"/>
            <a:ext cx="4480560" cy="696529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324818"/>
        </a:solidFill>
        <a:effectLst/>
      </p:bgPr>
    </p:bg>
    <p:spTree>
      <p:nvGrpSpPr>
        <p:cNvPr id="1" name="Shape 150"/>
        <p:cNvGrpSpPr/>
        <p:nvPr/>
      </p:nvGrpSpPr>
      <p:grpSpPr>
        <a:xfrm>
          <a:off x="0" y="0"/>
          <a:ext cx="0" cy="0"/>
          <a:chOff x="0" y="0"/>
          <a:chExt cx="0" cy="0"/>
        </a:xfrm>
      </p:grpSpPr>
      <p:sp>
        <p:nvSpPr>
          <p:cNvPr id="151" name="Google Shape;151;p12"/>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pic>
        <p:nvPicPr>
          <p:cNvPr id="152" name="Google Shape;152;p12"/>
          <p:cNvPicPr preferRelativeResize="0"/>
          <p:nvPr/>
        </p:nvPicPr>
        <p:blipFill rotWithShape="1">
          <a:blip r:embed="rId3">
            <a:alphaModFix/>
          </a:blip>
          <a:srcRect/>
          <a:stretch/>
        </p:blipFill>
        <p:spPr>
          <a:xfrm>
            <a:off x="3316821" y="685800"/>
            <a:ext cx="6055779" cy="5486400"/>
          </a:xfrm>
          <a:prstGeom prst="rect">
            <a:avLst/>
          </a:prstGeom>
          <a:noFill/>
          <a:ln>
            <a:noFill/>
          </a:ln>
        </p:spPr>
      </p:pic>
      <p:pic>
        <p:nvPicPr>
          <p:cNvPr id="153" name="Google Shape;153;p12"/>
          <p:cNvPicPr preferRelativeResize="0"/>
          <p:nvPr/>
        </p:nvPicPr>
        <p:blipFill rotWithShape="1">
          <a:blip r:embed="rId4">
            <a:alphaModFix/>
          </a:blip>
          <a:srcRect/>
          <a:stretch/>
        </p:blipFill>
        <p:spPr>
          <a:xfrm>
            <a:off x="0" y="3970867"/>
            <a:ext cx="3317241" cy="2209800"/>
          </a:xfrm>
          <a:prstGeom prst="rect">
            <a:avLst/>
          </a:prstGeom>
          <a:noFill/>
          <a:ln>
            <a:noFill/>
          </a:ln>
        </p:spPr>
      </p:pic>
      <p:pic>
        <p:nvPicPr>
          <p:cNvPr id="154" name="Google Shape;154;p12"/>
          <p:cNvPicPr preferRelativeResize="0"/>
          <p:nvPr/>
        </p:nvPicPr>
        <p:blipFill rotWithShape="1">
          <a:blip r:embed="rId5">
            <a:alphaModFix/>
          </a:blip>
          <a:srcRect/>
          <a:stretch/>
        </p:blipFill>
        <p:spPr>
          <a:xfrm>
            <a:off x="-16936" y="685799"/>
            <a:ext cx="3333750" cy="372251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58"/>
        <p:cNvGrpSpPr/>
        <p:nvPr/>
      </p:nvGrpSpPr>
      <p:grpSpPr>
        <a:xfrm>
          <a:off x="0" y="0"/>
          <a:ext cx="0" cy="0"/>
          <a:chOff x="0" y="0"/>
          <a:chExt cx="0" cy="0"/>
        </a:xfrm>
      </p:grpSpPr>
      <p:sp>
        <p:nvSpPr>
          <p:cNvPr id="159" name="Google Shape;159;p1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pic>
        <p:nvPicPr>
          <p:cNvPr id="160" name="Google Shape;160;p13"/>
          <p:cNvPicPr preferRelativeResize="0"/>
          <p:nvPr/>
        </p:nvPicPr>
        <p:blipFill rotWithShape="1">
          <a:blip r:embed="rId3">
            <a:alphaModFix/>
          </a:blip>
          <a:srcRect/>
          <a:stretch/>
        </p:blipFill>
        <p:spPr>
          <a:xfrm>
            <a:off x="3568698" y="685800"/>
            <a:ext cx="5575301" cy="5410200"/>
          </a:xfrm>
          <a:prstGeom prst="rect">
            <a:avLst/>
          </a:prstGeom>
          <a:noFill/>
          <a:ln>
            <a:noFill/>
          </a:ln>
        </p:spPr>
      </p:pic>
      <p:pic>
        <p:nvPicPr>
          <p:cNvPr id="161" name="Google Shape;161;p13"/>
          <p:cNvPicPr preferRelativeResize="0"/>
          <p:nvPr/>
        </p:nvPicPr>
        <p:blipFill rotWithShape="1">
          <a:blip r:embed="rId4">
            <a:alphaModFix/>
          </a:blip>
          <a:srcRect/>
          <a:stretch/>
        </p:blipFill>
        <p:spPr>
          <a:xfrm>
            <a:off x="-1" y="685800"/>
            <a:ext cx="3568699" cy="5410200"/>
          </a:xfrm>
          <a:prstGeom prst="rect">
            <a:avLst/>
          </a:prstGeom>
          <a:noFill/>
          <a:ln>
            <a:noFill/>
          </a:ln>
        </p:spPr>
      </p:pic>
      <p:pic>
        <p:nvPicPr>
          <p:cNvPr id="162" name="Google Shape;162;p13"/>
          <p:cNvPicPr preferRelativeResize="0"/>
          <p:nvPr/>
        </p:nvPicPr>
        <p:blipFill rotWithShape="1">
          <a:blip r:embed="rId5">
            <a:alphaModFix/>
          </a:blip>
          <a:srcRect/>
          <a:stretch/>
        </p:blipFill>
        <p:spPr>
          <a:xfrm>
            <a:off x="5664199" y="2548466"/>
            <a:ext cx="1295400" cy="125726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6"/>
        <p:cNvGrpSpPr/>
        <p:nvPr/>
      </p:nvGrpSpPr>
      <p:grpSpPr>
        <a:xfrm>
          <a:off x="0" y="0"/>
          <a:ext cx="0" cy="0"/>
          <a:chOff x="0" y="0"/>
          <a:chExt cx="0" cy="0"/>
        </a:xfrm>
      </p:grpSpPr>
      <p:sp>
        <p:nvSpPr>
          <p:cNvPr id="167" name="Google Shape;167;p14"/>
          <p:cNvSpPr txBox="1">
            <a:spLocks noGrp="1"/>
          </p:cNvSpPr>
          <p:nvPr>
            <p:ph type="body" idx="1"/>
          </p:nvPr>
        </p:nvSpPr>
        <p:spPr>
          <a:xfrm>
            <a:off x="838250" y="2209800"/>
            <a:ext cx="6400750" cy="300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b="1">
                <a:solidFill>
                  <a:srgbClr val="000000"/>
                </a:solidFill>
              </a:rPr>
              <a:t>Death:</a:t>
            </a:r>
            <a:endParaRPr/>
          </a:p>
          <a:p>
            <a:pPr marL="0" lvl="0" indent="0" algn="l" rtl="0">
              <a:lnSpc>
                <a:spcPct val="100000"/>
              </a:lnSpc>
              <a:spcBef>
                <a:spcPts val="600"/>
              </a:spcBef>
              <a:spcAft>
                <a:spcPts val="0"/>
              </a:spcAft>
              <a:buSzPts val="2400"/>
              <a:buNone/>
            </a:pPr>
            <a:r>
              <a:rPr lang="en-US" i="1">
                <a:solidFill>
                  <a:srgbClr val="000000"/>
                </a:solidFill>
              </a:rPr>
              <a:t>“Here is a small fact: </a:t>
            </a:r>
            <a:r>
              <a:rPr lang="en-US" b="1" i="1">
                <a:solidFill>
                  <a:srgbClr val="333333"/>
                </a:solidFill>
              </a:rPr>
              <a:t>You are going to die</a:t>
            </a:r>
            <a:r>
              <a:rPr lang="en-US" i="1">
                <a:solidFill>
                  <a:srgbClr val="000000"/>
                </a:solidFill>
              </a:rPr>
              <a:t>."</a:t>
            </a:r>
            <a:endParaRPr>
              <a:solidFill>
                <a:srgbClr val="000000"/>
              </a:solidFill>
            </a:endParaRPr>
          </a:p>
          <a:p>
            <a:pPr marL="0" lvl="0" indent="0" algn="r" rtl="0">
              <a:lnSpc>
                <a:spcPct val="100000"/>
              </a:lnSpc>
              <a:spcBef>
                <a:spcPts val="0"/>
              </a:spcBef>
              <a:spcAft>
                <a:spcPts val="0"/>
              </a:spcAft>
              <a:buSzPts val="2400"/>
              <a:buNone/>
            </a:pPr>
            <a:r>
              <a:rPr lang="en-US" sz="2000"/>
              <a:t>opening sentence of </a:t>
            </a:r>
            <a:r>
              <a:rPr lang="en-US" sz="2000" i="1"/>
              <a:t>The Book Thief</a:t>
            </a:r>
            <a:endParaRPr/>
          </a:p>
          <a:p>
            <a:pPr marL="0" lvl="0" indent="0" algn="l" rtl="0">
              <a:lnSpc>
                <a:spcPct val="100000"/>
              </a:lnSpc>
              <a:spcBef>
                <a:spcPts val="1800"/>
              </a:spcBef>
              <a:spcAft>
                <a:spcPts val="0"/>
              </a:spcAft>
              <a:buSzPts val="2400"/>
              <a:buNone/>
            </a:pPr>
            <a:r>
              <a:rPr lang="en-US" i="1">
                <a:solidFill>
                  <a:srgbClr val="000000"/>
                </a:solidFill>
              </a:rPr>
              <a:t>“</a:t>
            </a:r>
            <a:r>
              <a:rPr lang="en-US" b="1" i="1">
                <a:solidFill>
                  <a:srgbClr val="333333"/>
                </a:solidFill>
              </a:rPr>
              <a:t>It is appointed for man to die </a:t>
            </a:r>
            <a:r>
              <a:rPr lang="en-US" i="1">
                <a:solidFill>
                  <a:srgbClr val="000000"/>
                </a:solidFill>
              </a:rPr>
              <a:t>once, and after that comes judgment."</a:t>
            </a:r>
            <a:r>
              <a:rPr lang="en-US" i="1"/>
              <a:t>					</a:t>
            </a:r>
            <a:r>
              <a:rPr lang="en-US" sz="2800" baseline="-25000"/>
              <a:t>Hebrews 9:27</a:t>
            </a:r>
            <a:endParaRPr sz="2800" baseline="-25000"/>
          </a:p>
        </p:txBody>
      </p:sp>
      <p:sp>
        <p:nvSpPr>
          <p:cNvPr id="168" name="Google Shape;168;p1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2"/>
        <p:cNvGrpSpPr/>
        <p:nvPr/>
      </p:nvGrpSpPr>
      <p:grpSpPr>
        <a:xfrm>
          <a:off x="0" y="0"/>
          <a:ext cx="0" cy="0"/>
          <a:chOff x="0" y="0"/>
          <a:chExt cx="0" cy="0"/>
        </a:xfrm>
      </p:grpSpPr>
      <p:grpSp>
        <p:nvGrpSpPr>
          <p:cNvPr id="173" name="Google Shape;173;p15"/>
          <p:cNvGrpSpPr/>
          <p:nvPr/>
        </p:nvGrpSpPr>
        <p:grpSpPr>
          <a:xfrm>
            <a:off x="3715096" y="2083706"/>
            <a:ext cx="395098" cy="323452"/>
            <a:chOff x="4595425" y="1707325"/>
            <a:chExt cx="470075" cy="288625"/>
          </a:xfrm>
        </p:grpSpPr>
        <p:sp>
          <p:nvSpPr>
            <p:cNvPr id="174" name="Google Shape;174;p15"/>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5"/>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5"/>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solidFill>
              <a:schemeClr val="dk1"/>
            </a:solid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5"/>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5"/>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5"/>
          <p:cNvSpPr txBox="1">
            <a:spLocks noGrp="1"/>
          </p:cNvSpPr>
          <p:nvPr>
            <p:ph type="ctrTitle"/>
          </p:nvPr>
        </p:nvSpPr>
        <p:spPr>
          <a:xfrm>
            <a:off x="228600" y="1156459"/>
            <a:ext cx="8915400" cy="1016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4000" cap="none">
                <a:solidFill>
                  <a:srgbClr val="1C1C1C"/>
                </a:solidFill>
              </a:rPr>
              <a:t>HERE &amp; NOW   </a:t>
            </a:r>
            <a:r>
              <a:rPr lang="en-US" sz="4000" cap="none">
                <a:solidFill>
                  <a:schemeClr val="lt1"/>
                </a:solidFill>
              </a:rPr>
              <a:t>THE HEREAFTER</a:t>
            </a:r>
            <a:endParaRPr sz="4000" cap="none">
              <a:solidFill>
                <a:schemeClr val="lt1"/>
              </a:solidFill>
            </a:endParaRPr>
          </a:p>
        </p:txBody>
      </p:sp>
      <p:sp>
        <p:nvSpPr>
          <p:cNvPr id="180" name="Google Shape;180;p15"/>
          <p:cNvSpPr txBox="1"/>
          <p:nvPr/>
        </p:nvSpPr>
        <p:spPr>
          <a:xfrm>
            <a:off x="762000" y="3883377"/>
            <a:ext cx="8382000" cy="1524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600"/>
              <a:buFont typeface="Montserrat"/>
              <a:buNone/>
            </a:pPr>
            <a:r>
              <a:rPr lang="en-US" sz="2400" b="1" i="0" u="none" strike="noStrike" cap="none" dirty="0">
                <a:solidFill>
                  <a:srgbClr val="000000"/>
                </a:solidFill>
                <a:latin typeface="Montserrat"/>
                <a:ea typeface="Montserrat"/>
                <a:cs typeface="Montserrat"/>
                <a:sym typeface="Montserrat"/>
              </a:rPr>
              <a:t>      Four </a:t>
            </a:r>
            <a:r>
              <a:rPr lang="en-US" sz="2400" b="1" i="0" u="none" strike="noStrike" cap="none" spc="50" dirty="0">
                <a:solidFill>
                  <a:srgbClr val="000000"/>
                </a:solidFill>
                <a:latin typeface="Montserrat"/>
                <a:ea typeface="Montserrat"/>
                <a:cs typeface="Montserrat"/>
                <a:sym typeface="Montserrat"/>
              </a:rPr>
              <a:t>Questions </a:t>
            </a:r>
            <a:r>
              <a:rPr lang="en-US" sz="2400" b="1" i="0" u="none" strike="noStrike" cap="none" spc="50" dirty="0" smtClean="0">
                <a:solidFill>
                  <a:srgbClr val="000000"/>
                </a:solidFill>
                <a:latin typeface="Montserrat"/>
                <a:ea typeface="Montserrat"/>
                <a:cs typeface="Montserrat"/>
                <a:sym typeface="Montserrat"/>
              </a:rPr>
              <a:t>any </a:t>
            </a:r>
            <a:r>
              <a:rPr lang="en-US" sz="2400" b="1" i="0" u="none" strike="noStrike" cap="none" dirty="0" smtClean="0">
                <a:solidFill>
                  <a:schemeClr val="lt1"/>
                </a:solidFill>
                <a:latin typeface="Montserrat"/>
                <a:ea typeface="Montserrat"/>
                <a:cs typeface="Montserrat"/>
                <a:sym typeface="Montserrat"/>
              </a:rPr>
              <a:t>Ideology </a:t>
            </a:r>
            <a:r>
              <a:rPr lang="en-US" sz="2400" b="1" i="0" u="none" strike="noStrike" cap="none" dirty="0">
                <a:solidFill>
                  <a:schemeClr val="lt1"/>
                </a:solidFill>
                <a:latin typeface="Montserrat"/>
                <a:ea typeface="Montserrat"/>
                <a:cs typeface="Montserrat"/>
                <a:sym typeface="Montserrat"/>
              </a:rPr>
              <a:t>Needs to Answer</a:t>
            </a:r>
            <a:r>
              <a:rPr lang="en-US" sz="2400" b="1" i="0" u="none" strike="noStrike" cap="none" dirty="0">
                <a:solidFill>
                  <a:srgbClr val="000000"/>
                </a:solidFill>
                <a:latin typeface="Montserrat"/>
                <a:ea typeface="Montserrat"/>
                <a:cs typeface="Montserrat"/>
                <a:sym typeface="Montserrat"/>
              </a:rPr>
              <a:t>:</a:t>
            </a:r>
            <a:endParaRPr dirty="0"/>
          </a:p>
          <a:p>
            <a:pPr marL="1005839" marR="0" lvl="0" indent="-320039" algn="l" rtl="0">
              <a:lnSpc>
                <a:spcPct val="100000"/>
              </a:lnSpc>
              <a:spcBef>
                <a:spcPts val="0"/>
              </a:spcBef>
              <a:spcAft>
                <a:spcPts val="0"/>
              </a:spcAft>
              <a:buClr>
                <a:srgbClr val="1C1C1C"/>
              </a:buClr>
              <a:buSzPts val="2400"/>
              <a:buFont typeface="Arial"/>
              <a:buAutoNum type="arabicPeriod"/>
            </a:pPr>
            <a:r>
              <a:rPr lang="en-US" sz="2400" b="1" i="0" u="none" strike="noStrike" cap="none" dirty="0">
                <a:solidFill>
                  <a:srgbClr val="1C1C1C"/>
                </a:solidFill>
                <a:latin typeface="Montserrat"/>
                <a:ea typeface="Montserrat"/>
                <a:cs typeface="Montserrat"/>
                <a:sym typeface="Montserrat"/>
              </a:rPr>
              <a:t>Where did we all </a:t>
            </a:r>
            <a:r>
              <a:rPr lang="en-US" sz="2400" b="1" i="0" u="none" strike="noStrike" cap="none" dirty="0" smtClean="0">
                <a:solidFill>
                  <a:srgbClr val="1C1C1C"/>
                </a:solidFill>
                <a:latin typeface="Montserrat"/>
                <a:ea typeface="Montserrat"/>
                <a:cs typeface="Montserrat"/>
                <a:sym typeface="Montserrat"/>
              </a:rPr>
              <a:t> </a:t>
            </a:r>
            <a:r>
              <a:rPr lang="en-US" sz="2400" b="1" i="0" u="none" strike="noStrike" cap="none" dirty="0" smtClean="0">
                <a:solidFill>
                  <a:schemeClr val="lt1"/>
                </a:solidFill>
                <a:latin typeface="Montserrat"/>
                <a:ea typeface="Montserrat"/>
                <a:cs typeface="Montserrat"/>
                <a:sym typeface="Montserrat"/>
              </a:rPr>
              <a:t>come </a:t>
            </a:r>
            <a:r>
              <a:rPr lang="en-US" sz="2400" b="1" i="0" u="none" strike="noStrike" cap="none" dirty="0">
                <a:solidFill>
                  <a:schemeClr val="lt1"/>
                </a:solidFill>
                <a:latin typeface="Montserrat"/>
                <a:ea typeface="Montserrat"/>
                <a:cs typeface="Montserrat"/>
                <a:sym typeface="Montserrat"/>
              </a:rPr>
              <a:t>from?</a:t>
            </a:r>
            <a:endParaRPr dirty="0"/>
          </a:p>
          <a:p>
            <a:pPr marL="1005839" marR="0" lvl="0" indent="-320039" algn="l" rtl="0">
              <a:lnSpc>
                <a:spcPct val="100000"/>
              </a:lnSpc>
              <a:spcBef>
                <a:spcPts val="0"/>
              </a:spcBef>
              <a:spcAft>
                <a:spcPts val="0"/>
              </a:spcAft>
              <a:buClr>
                <a:srgbClr val="1C1C1C"/>
              </a:buClr>
              <a:buSzPts val="2400"/>
              <a:buFont typeface="Arial"/>
              <a:buAutoNum type="arabicPeriod"/>
            </a:pPr>
            <a:r>
              <a:rPr lang="en-US" sz="2400" b="1" i="0" u="none" strike="noStrike" cap="none" dirty="0">
                <a:solidFill>
                  <a:srgbClr val="1C1C1C"/>
                </a:solidFill>
                <a:latin typeface="Montserrat"/>
                <a:ea typeface="Montserrat"/>
                <a:cs typeface="Montserrat"/>
                <a:sym typeface="Montserrat"/>
              </a:rPr>
              <a:t>What </a:t>
            </a:r>
            <a:r>
              <a:rPr lang="en-US" sz="2400" b="1" i="0" u="none" strike="noStrike" cap="none" spc="-100" dirty="0">
                <a:solidFill>
                  <a:srgbClr val="1C1C1C"/>
                </a:solidFill>
                <a:latin typeface="Montserrat"/>
                <a:ea typeface="Montserrat"/>
                <a:cs typeface="Montserrat"/>
                <a:sym typeface="Montserrat"/>
              </a:rPr>
              <a:t>is the source </a:t>
            </a:r>
            <a:r>
              <a:rPr lang="en-US" sz="2400" b="1" i="0" u="none" strike="noStrike" cap="none" spc="-100" dirty="0" smtClean="0">
                <a:solidFill>
                  <a:srgbClr val="1C1C1C"/>
                </a:solidFill>
                <a:latin typeface="Montserrat"/>
                <a:ea typeface="Montserrat"/>
                <a:cs typeface="Montserrat"/>
                <a:sym typeface="Montserrat"/>
              </a:rPr>
              <a:t> </a:t>
            </a:r>
            <a:r>
              <a:rPr lang="en-US" sz="2400" b="1" i="0" u="none" strike="noStrike" cap="none" dirty="0" smtClean="0">
                <a:solidFill>
                  <a:schemeClr val="lt1"/>
                </a:solidFill>
                <a:latin typeface="Montserrat"/>
                <a:ea typeface="Montserrat"/>
                <a:cs typeface="Montserrat"/>
                <a:sym typeface="Montserrat"/>
              </a:rPr>
              <a:t>of </a:t>
            </a:r>
            <a:r>
              <a:rPr lang="en-US" sz="2400" b="1" i="0" u="none" strike="noStrike" cap="none" dirty="0">
                <a:solidFill>
                  <a:schemeClr val="lt1"/>
                </a:solidFill>
                <a:latin typeface="Montserrat"/>
                <a:ea typeface="Montserrat"/>
                <a:cs typeface="Montserrat"/>
                <a:sym typeface="Montserrat"/>
              </a:rPr>
              <a:t>good and evil?</a:t>
            </a:r>
            <a:endParaRPr dirty="0"/>
          </a:p>
          <a:p>
            <a:pPr marL="1005839" marR="0" lvl="0" indent="-320039" algn="l" rtl="0">
              <a:lnSpc>
                <a:spcPct val="100000"/>
              </a:lnSpc>
              <a:spcBef>
                <a:spcPts val="0"/>
              </a:spcBef>
              <a:spcAft>
                <a:spcPts val="0"/>
              </a:spcAft>
              <a:buClr>
                <a:srgbClr val="1C1C1C"/>
              </a:buClr>
              <a:buSzPts val="2400"/>
              <a:buFont typeface="Arial"/>
              <a:buAutoNum type="arabicPeriod"/>
            </a:pPr>
            <a:r>
              <a:rPr lang="en-US" sz="2400" b="1" i="0" u="none" strike="noStrike" cap="none" dirty="0">
                <a:solidFill>
                  <a:srgbClr val="1C1C1C"/>
                </a:solidFill>
                <a:latin typeface="Montserrat"/>
                <a:ea typeface="Montserrat"/>
                <a:cs typeface="Montserrat"/>
                <a:sym typeface="Montserrat"/>
              </a:rPr>
              <a:t>What </a:t>
            </a:r>
            <a:r>
              <a:rPr lang="en-US" sz="2400" b="1" i="0" u="none" strike="noStrike" cap="none" spc="100" dirty="0">
                <a:solidFill>
                  <a:srgbClr val="1C1C1C"/>
                </a:solidFill>
                <a:latin typeface="Montserrat"/>
                <a:ea typeface="Montserrat"/>
                <a:cs typeface="Montserrat"/>
                <a:sym typeface="Montserrat"/>
              </a:rPr>
              <a:t>will happen </a:t>
            </a:r>
            <a:r>
              <a:rPr lang="en-US" sz="2400" b="1" i="0" u="none" strike="noStrike" cap="none" dirty="0" smtClean="0">
                <a:solidFill>
                  <a:schemeClr val="lt1"/>
                </a:solidFill>
                <a:latin typeface="Montserrat"/>
                <a:ea typeface="Montserrat"/>
                <a:cs typeface="Montserrat"/>
                <a:sym typeface="Montserrat"/>
              </a:rPr>
              <a:t>to </a:t>
            </a:r>
            <a:r>
              <a:rPr lang="en-US" sz="2400" b="1" i="0" u="none" strike="noStrike" cap="none" dirty="0">
                <a:solidFill>
                  <a:schemeClr val="lt1"/>
                </a:solidFill>
                <a:latin typeface="Montserrat"/>
                <a:ea typeface="Montserrat"/>
                <a:cs typeface="Montserrat"/>
                <a:sym typeface="Montserrat"/>
              </a:rPr>
              <a:t>us after we die?</a:t>
            </a:r>
            <a:r>
              <a:rPr lang="en-US" sz="2400" b="1" i="0" u="none" strike="noStrike" cap="none" dirty="0">
                <a:solidFill>
                  <a:srgbClr val="000000"/>
                </a:solidFill>
                <a:latin typeface="Montserrat"/>
                <a:ea typeface="Montserrat"/>
                <a:cs typeface="Montserrat"/>
                <a:sym typeface="Montserrat"/>
              </a:rPr>
              <a:t>?</a:t>
            </a:r>
            <a:endParaRPr sz="2400" b="1" i="0" u="none" strike="noStrike" cap="none" dirty="0">
              <a:solidFill>
                <a:schemeClr val="lt1"/>
              </a:solidFill>
              <a:latin typeface="Montserrat"/>
              <a:ea typeface="Montserrat"/>
              <a:cs typeface="Montserrat"/>
              <a:sym typeface="Montserrat"/>
            </a:endParaRPr>
          </a:p>
          <a:p>
            <a:pPr marL="1005839" marR="0" lvl="0" indent="-320039" algn="l" rtl="0">
              <a:lnSpc>
                <a:spcPct val="100000"/>
              </a:lnSpc>
              <a:spcBef>
                <a:spcPts val="0"/>
              </a:spcBef>
              <a:spcAft>
                <a:spcPts val="0"/>
              </a:spcAft>
              <a:buClr>
                <a:srgbClr val="000000"/>
              </a:buClr>
              <a:buSzPts val="2400"/>
              <a:buFont typeface="Arial"/>
              <a:buAutoNum type="arabicPeriod"/>
            </a:pPr>
            <a:r>
              <a:rPr lang="en-US" sz="2400" b="1" i="0" u="none" strike="noStrike" cap="none" dirty="0">
                <a:solidFill>
                  <a:srgbClr val="000000"/>
                </a:solidFill>
                <a:latin typeface="Montserrat"/>
                <a:ea typeface="Montserrat"/>
                <a:cs typeface="Montserrat"/>
                <a:sym typeface="Montserrat"/>
              </a:rPr>
              <a:t>How </a:t>
            </a:r>
            <a:r>
              <a:rPr lang="en-US" sz="2400" b="1" i="0" u="none" strike="noStrike" cap="none" spc="-50" dirty="0">
                <a:solidFill>
                  <a:srgbClr val="000000"/>
                </a:solidFill>
                <a:latin typeface="Montserrat"/>
                <a:ea typeface="Montserrat"/>
                <a:cs typeface="Montserrat"/>
                <a:sym typeface="Montserrat"/>
              </a:rPr>
              <a:t>should we live</a:t>
            </a:r>
            <a:r>
              <a:rPr lang="en-US" sz="2400" b="1" i="0" u="none" strike="noStrike" cap="none" spc="-50" dirty="0">
                <a:solidFill>
                  <a:schemeClr val="dk2"/>
                </a:solidFill>
                <a:latin typeface="Montserrat"/>
                <a:ea typeface="Montserrat"/>
                <a:cs typeface="Montserrat"/>
                <a:sym typeface="Montserrat"/>
              </a:rPr>
              <a:t> </a:t>
            </a:r>
            <a:r>
              <a:rPr lang="en-US" sz="2400" b="1" i="0" u="none" strike="noStrike" cap="none" spc="-50" dirty="0" smtClean="0">
                <a:solidFill>
                  <a:schemeClr val="dk2"/>
                </a:solidFill>
                <a:latin typeface="Montserrat"/>
                <a:ea typeface="Montserrat"/>
                <a:cs typeface="Montserrat"/>
                <a:sym typeface="Montserrat"/>
              </a:rPr>
              <a:t> </a:t>
            </a:r>
            <a:r>
              <a:rPr lang="en-US" sz="2400" b="1" i="0" u="none" strike="noStrike" cap="none" dirty="0" smtClean="0">
                <a:solidFill>
                  <a:schemeClr val="lt1"/>
                </a:solidFill>
                <a:latin typeface="Montserrat"/>
                <a:ea typeface="Montserrat"/>
                <a:cs typeface="Montserrat"/>
                <a:sym typeface="Montserrat"/>
              </a:rPr>
              <a:t>in </a:t>
            </a:r>
            <a:r>
              <a:rPr lang="en-US" sz="2400" b="1" i="0" u="none" strike="noStrike" cap="none" dirty="0">
                <a:solidFill>
                  <a:schemeClr val="lt1"/>
                </a:solidFill>
                <a:latin typeface="Montserrat"/>
                <a:ea typeface="Montserrat"/>
                <a:cs typeface="Montserrat"/>
                <a:sym typeface="Montserrat"/>
              </a:rPr>
              <a:t>the here and now?</a:t>
            </a:r>
            <a:endParaRPr sz="2400" b="1" i="0" u="none" strike="noStrike" cap="none" dirty="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10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10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10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1000"/>
                                        <p:tgtEl>
                                          <p:spTgt spid="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84"/>
        <p:cNvGrpSpPr/>
        <p:nvPr/>
      </p:nvGrpSpPr>
      <p:grpSpPr>
        <a:xfrm>
          <a:off x="0" y="0"/>
          <a:ext cx="0" cy="0"/>
          <a:chOff x="0" y="0"/>
          <a:chExt cx="0" cy="0"/>
        </a:xfrm>
      </p:grpSpPr>
      <p:sp>
        <p:nvSpPr>
          <p:cNvPr id="185" name="Google Shape;185;p16"/>
          <p:cNvSpPr txBox="1">
            <a:spLocks noGrp="1"/>
          </p:cNvSpPr>
          <p:nvPr>
            <p:ph type="ctrTitle" idx="4294967295"/>
          </p:nvPr>
        </p:nvSpPr>
        <p:spPr>
          <a:xfrm>
            <a:off x="657368" y="3022600"/>
            <a:ext cx="5426902" cy="1546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4800" b="1" i="0" u="none" strike="noStrike" cap="none">
                <a:solidFill>
                  <a:schemeClr val="dk2"/>
                </a:solidFill>
                <a:latin typeface="Montserrat"/>
                <a:ea typeface="Montserrat"/>
                <a:cs typeface="Montserrat"/>
                <a:sym typeface="Montserrat"/>
              </a:rPr>
              <a:t>2 WORLD </a:t>
            </a:r>
            <a:r>
              <a:rPr lang="en-US" sz="4800" b="1" i="0" u="none" strike="noStrike" cap="none">
                <a:solidFill>
                  <a:srgbClr val="7030A0"/>
                </a:solidFill>
                <a:latin typeface="Montserrat"/>
                <a:ea typeface="Montserrat"/>
                <a:cs typeface="Montserrat"/>
                <a:sym typeface="Montserrat"/>
              </a:rPr>
              <a:t>IDEOLOGIES</a:t>
            </a:r>
            <a:endParaRPr sz="4800" b="1" i="0" u="none" strike="noStrike" cap="none">
              <a:solidFill>
                <a:srgbClr val="7030A0"/>
              </a:solidFill>
              <a:latin typeface="Montserrat"/>
              <a:ea typeface="Montserrat"/>
              <a:cs typeface="Montserrat"/>
              <a:sym typeface="Montserrat"/>
            </a:endParaRPr>
          </a:p>
        </p:txBody>
      </p:sp>
      <p:sp>
        <p:nvSpPr>
          <p:cNvPr id="186" name="Google Shape;186;p16"/>
          <p:cNvSpPr txBox="1">
            <a:spLocks noGrp="1"/>
          </p:cNvSpPr>
          <p:nvPr>
            <p:ph type="subTitle" idx="4294967295"/>
          </p:nvPr>
        </p:nvSpPr>
        <p:spPr>
          <a:xfrm>
            <a:off x="685800" y="4445000"/>
            <a:ext cx="7315200" cy="10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Karla"/>
              <a:buNone/>
            </a:pPr>
            <a:r>
              <a:rPr lang="en-US" sz="2400" b="0" i="1" u="none" strike="noStrike" cap="none">
                <a:solidFill>
                  <a:srgbClr val="333333"/>
                </a:solidFill>
                <a:latin typeface="Karla"/>
                <a:ea typeface="Karla"/>
                <a:cs typeface="Karla"/>
                <a:sym typeface="Karla"/>
              </a:rPr>
              <a:t>Chosen as comparison examples for illustration and deeper understanding because they are current, overlapping viewpoints that are intrinsically </a:t>
            </a:r>
            <a:r>
              <a:rPr lang="en-US" sz="2400" b="0" i="1" u="none" strike="noStrike" cap="none">
                <a:solidFill>
                  <a:srgbClr val="333333"/>
                </a:solidFill>
                <a:latin typeface="Arial"/>
                <a:ea typeface="Arial"/>
                <a:cs typeface="Arial"/>
                <a:sym typeface="Arial"/>
              </a:rPr>
              <a:t>–</a:t>
            </a:r>
            <a:r>
              <a:rPr lang="en-US" sz="2400" b="0" i="1" u="none" strike="noStrike" cap="none">
                <a:solidFill>
                  <a:srgbClr val="333333"/>
                </a:solidFill>
                <a:latin typeface="Karla"/>
                <a:ea typeface="Karla"/>
                <a:cs typeface="Karla"/>
                <a:sym typeface="Karla"/>
              </a:rPr>
              <a:t> even dialectically </a:t>
            </a:r>
            <a:r>
              <a:rPr lang="en-US" sz="2400" b="0" i="1" u="none" strike="noStrike" cap="none">
                <a:solidFill>
                  <a:srgbClr val="333333"/>
                </a:solidFill>
                <a:latin typeface="Arial"/>
                <a:ea typeface="Arial"/>
                <a:cs typeface="Arial"/>
                <a:sym typeface="Arial"/>
              </a:rPr>
              <a:t>–</a:t>
            </a:r>
            <a:r>
              <a:rPr lang="en-US" sz="2400" b="0" i="1" u="none" strike="noStrike" cap="none">
                <a:solidFill>
                  <a:srgbClr val="333333"/>
                </a:solidFill>
                <a:latin typeface="Karla"/>
                <a:ea typeface="Karla"/>
                <a:cs typeface="Karla"/>
                <a:sym typeface="Karla"/>
              </a:rPr>
              <a:t> opposed to one another</a:t>
            </a:r>
            <a:r>
              <a:rPr lang="en-US" sz="2000" b="0" i="1" u="none" strike="noStrike" cap="none">
                <a:solidFill>
                  <a:srgbClr val="333333"/>
                </a:solidFill>
                <a:latin typeface="Karla"/>
                <a:ea typeface="Karla"/>
                <a:cs typeface="Karla"/>
                <a:sym typeface="Karla"/>
              </a:rPr>
              <a:t>.</a:t>
            </a:r>
            <a:endParaRPr sz="1800" b="1" i="0" u="none" strike="noStrike" cap="none">
              <a:solidFill>
                <a:srgbClr val="333333"/>
              </a:solidFill>
              <a:latin typeface="Karla"/>
              <a:ea typeface="Karla"/>
              <a:cs typeface="Karla"/>
              <a:sym typeface="Karla"/>
            </a:endParaRPr>
          </a:p>
        </p:txBody>
      </p:sp>
      <p:grpSp>
        <p:nvGrpSpPr>
          <p:cNvPr id="187" name="Google Shape;187;p16"/>
          <p:cNvGrpSpPr/>
          <p:nvPr/>
        </p:nvGrpSpPr>
        <p:grpSpPr>
          <a:xfrm>
            <a:off x="648908" y="1143000"/>
            <a:ext cx="875092" cy="1295400"/>
            <a:chOff x="6718575" y="2318625"/>
            <a:chExt cx="256950" cy="407375"/>
          </a:xfrm>
        </p:grpSpPr>
        <p:sp>
          <p:nvSpPr>
            <p:cNvPr id="188" name="Google Shape;188;p1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6"/>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7030A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16"/>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
        <p:nvSpPr>
          <p:cNvPr id="197" name="Google Shape;197;p16"/>
          <p:cNvSpPr txBox="1"/>
          <p:nvPr/>
        </p:nvSpPr>
        <p:spPr>
          <a:xfrm>
            <a:off x="7467600" y="974117"/>
            <a:ext cx="15240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Montserrat"/>
                <a:ea typeface="Montserrat"/>
                <a:cs typeface="Montserrat"/>
                <a:sym typeface="Montserrat"/>
              </a:rPr>
              <a:t>What about “Moralistic Therapeutic Deism” as a compromise</a:t>
            </a:r>
            <a:r>
              <a:rPr lang="en-US" sz="2800" b="1" i="0" u="none" strike="noStrike" cap="none">
                <a:solidFill>
                  <a:schemeClr val="lt1"/>
                </a:solidFill>
                <a:latin typeface="Montserrat"/>
                <a:ea typeface="Montserrat"/>
                <a:cs typeface="Montserrat"/>
                <a:sym typeface="Montserrat"/>
              </a:rPr>
              <a:t>?</a:t>
            </a:r>
            <a:r>
              <a:rPr lang="en-US" sz="1600" b="1" i="0" u="none" strike="noStrike" cap="none">
                <a:solidFill>
                  <a:srgbClr val="000000"/>
                </a:solidFill>
                <a:latin typeface="Montserrat"/>
                <a:ea typeface="Montserrat"/>
                <a:cs typeface="Montserrat"/>
                <a:sym typeface="Montserrat"/>
              </a:rPr>
              <a:t> </a:t>
            </a:r>
            <a:endParaRPr sz="16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7030A0"/>
                </a:solidFill>
              </a:rPr>
              <a:t>Moralistic Therapeutic Deism</a:t>
            </a:r>
            <a:endParaRPr sz="2800"/>
          </a:p>
        </p:txBody>
      </p:sp>
      <p:sp>
        <p:nvSpPr>
          <p:cNvPr id="203" name="Google Shape;203;p17"/>
          <p:cNvSpPr txBox="1">
            <a:spLocks noGrp="1"/>
          </p:cNvSpPr>
          <p:nvPr>
            <p:ph type="body" idx="1"/>
          </p:nvPr>
        </p:nvSpPr>
        <p:spPr>
          <a:xfrm>
            <a:off x="838250" y="1803400"/>
            <a:ext cx="63245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00000"/>
              </a:lnSpc>
              <a:spcBef>
                <a:spcPts val="0"/>
              </a:spcBef>
              <a:spcAft>
                <a:spcPts val="0"/>
              </a:spcAft>
              <a:buSzPts val="2000"/>
              <a:buFont typeface="Arial"/>
              <a:buAutoNum type="arabicPeriod"/>
            </a:pPr>
            <a:r>
              <a:rPr lang="en-US" i="1">
                <a:solidFill>
                  <a:srgbClr val="292929"/>
                </a:solidFill>
              </a:rPr>
              <a:t>A God exists who created and ordered the world and watches over human life on earth.</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God wants people to be good, nice, and fair to each other, as taught in the Bible and by most world religions.</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The central goal of life is to be happy and to feel good about oneself.</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God does not need to be particularly involved in one's life except when God is needed to resolve a problem.</a:t>
            </a:r>
            <a:endParaRPr/>
          </a:p>
          <a:p>
            <a:pPr marL="365760" lvl="0" indent="-274319" algn="l" rtl="0">
              <a:lnSpc>
                <a:spcPct val="100000"/>
              </a:lnSpc>
              <a:spcBef>
                <a:spcPts val="600"/>
              </a:spcBef>
              <a:spcAft>
                <a:spcPts val="600"/>
              </a:spcAft>
              <a:buSzPts val="2000"/>
              <a:buFont typeface="Arial"/>
              <a:buAutoNum type="arabicPeriod"/>
            </a:pPr>
            <a:r>
              <a:rPr lang="en-US" i="1">
                <a:solidFill>
                  <a:srgbClr val="292929"/>
                </a:solidFill>
              </a:rPr>
              <a:t>Good people go to heaven when they die.</a:t>
            </a:r>
            <a:endParaRPr i="1">
              <a:solidFill>
                <a:srgbClr val="292929"/>
              </a:solidFill>
            </a:endParaRPr>
          </a:p>
        </p:txBody>
      </p:sp>
      <p:sp>
        <p:nvSpPr>
          <p:cNvPr id="204" name="Google Shape;204;p17"/>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
        <p:nvSpPr>
          <p:cNvPr id="205" name="Google Shape;205;p17"/>
          <p:cNvSpPr/>
          <p:nvPr/>
        </p:nvSpPr>
        <p:spPr>
          <a:xfrm>
            <a:off x="152400" y="1081839"/>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7030A0"/>
                </a:solidFill>
                <a:latin typeface="Arial"/>
                <a:ea typeface="Arial"/>
                <a:cs typeface="Arial"/>
                <a:sym typeface="Arial"/>
              </a:rPr>
              <a:t>👆</a:t>
            </a:r>
            <a:endParaRPr sz="1400" b="0" i="0" u="none" strike="noStrike" cap="none">
              <a:solidFill>
                <a:srgbClr val="7030A0"/>
              </a:solidFill>
              <a:latin typeface="Arial"/>
              <a:ea typeface="Arial"/>
              <a:cs typeface="Arial"/>
              <a:sym typeface="Arial"/>
            </a:endParaRPr>
          </a:p>
        </p:txBody>
      </p:sp>
      <p:sp>
        <p:nvSpPr>
          <p:cNvPr id="206" name="Google Shape;206;p17"/>
          <p:cNvSpPr txBox="1"/>
          <p:nvPr/>
        </p:nvSpPr>
        <p:spPr>
          <a:xfrm>
            <a:off x="7467600" y="974117"/>
            <a:ext cx="16002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Montserrat"/>
                <a:ea typeface="Montserrat"/>
                <a:cs typeface="Montserrat"/>
                <a:sym typeface="Montserrat"/>
              </a:rPr>
              <a:t>How similar is this to “Third Way” political</a:t>
            </a:r>
            <a:endParaRPr/>
          </a:p>
          <a:p>
            <a:pPr marL="0" marR="0" lvl="0" indent="0" algn="ctr" rtl="0">
              <a:lnSpc>
                <a:spcPct val="100000"/>
              </a:lnSpc>
              <a:spcBef>
                <a:spcPts val="0"/>
              </a:spcBef>
              <a:spcAft>
                <a:spcPts val="0"/>
              </a:spcAft>
              <a:buNone/>
            </a:pPr>
            <a:r>
              <a:rPr lang="en-US" sz="1600" b="1" i="0" u="none" strike="noStrike" cap="none">
                <a:solidFill>
                  <a:schemeClr val="lt1"/>
                </a:solidFill>
                <a:latin typeface="Montserrat"/>
                <a:ea typeface="Montserrat"/>
                <a:cs typeface="Montserrat"/>
                <a:sym typeface="Montserrat"/>
              </a:rPr>
              <a:t>compromise</a:t>
            </a:r>
            <a:endParaRPr/>
          </a:p>
          <a:p>
            <a:pPr marL="0" marR="0" lvl="0" indent="0" algn="ctr" rtl="0">
              <a:lnSpc>
                <a:spcPct val="100000"/>
              </a:lnSpc>
              <a:spcBef>
                <a:spcPts val="0"/>
              </a:spcBef>
              <a:spcAft>
                <a:spcPts val="0"/>
              </a:spcAft>
              <a:buNone/>
            </a:pPr>
            <a:r>
              <a:rPr lang="en-US" sz="2800" b="1" i="0" u="none" strike="noStrike" cap="none">
                <a:solidFill>
                  <a:schemeClr val="lt1"/>
                </a:solidFill>
                <a:latin typeface="Montserrat"/>
                <a:ea typeface="Montserrat"/>
                <a:cs typeface="Montserrat"/>
                <a:sym typeface="Montserrat"/>
              </a:rPr>
              <a:t>?</a:t>
            </a:r>
            <a:r>
              <a:rPr lang="en-US" sz="1600" b="1" i="0" u="none" strike="noStrike" cap="none">
                <a:solidFill>
                  <a:srgbClr val="000000"/>
                </a:solidFill>
                <a:latin typeface="Montserrat"/>
                <a:ea typeface="Montserrat"/>
                <a:cs typeface="Montserrat"/>
                <a:sym typeface="Montserrat"/>
              </a:rPr>
              <a:t> </a:t>
            </a:r>
            <a:endParaRPr sz="16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0"/>
        <p:cNvGrpSpPr/>
        <p:nvPr/>
      </p:nvGrpSpPr>
      <p:grpSpPr>
        <a:xfrm>
          <a:off x="0" y="0"/>
          <a:ext cx="0" cy="0"/>
          <a:chOff x="0" y="0"/>
          <a:chExt cx="0" cy="0"/>
        </a:xfrm>
      </p:grpSpPr>
      <p:sp>
        <p:nvSpPr>
          <p:cNvPr id="211" name="Google Shape;211;p18"/>
          <p:cNvSpPr txBox="1">
            <a:spLocks noGrp="1"/>
          </p:cNvSpPr>
          <p:nvPr>
            <p:ph type="ctrTitle" idx="4294967295"/>
          </p:nvPr>
        </p:nvSpPr>
        <p:spPr>
          <a:xfrm>
            <a:off x="609600" y="2286000"/>
            <a:ext cx="5426902" cy="18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4800" b="1" i="0" u="none" strike="noStrike" cap="none">
                <a:solidFill>
                  <a:schemeClr val="dk2"/>
                </a:solidFill>
                <a:latin typeface="Montserrat"/>
                <a:ea typeface="Montserrat"/>
                <a:cs typeface="Montserrat"/>
                <a:sym typeface="Montserrat"/>
              </a:rPr>
              <a:t>OUR</a:t>
            </a:r>
            <a:br>
              <a:rPr lang="en-US" sz="4800" b="1" i="0" u="none" strike="noStrike" cap="none">
                <a:solidFill>
                  <a:schemeClr val="dk2"/>
                </a:solidFill>
                <a:latin typeface="Montserrat"/>
                <a:ea typeface="Montserrat"/>
                <a:cs typeface="Montserrat"/>
                <a:sym typeface="Montserrat"/>
              </a:rPr>
            </a:br>
            <a:r>
              <a:rPr lang="en-US" sz="4800" b="1" i="0" u="none" strike="noStrike" cap="none">
                <a:solidFill>
                  <a:srgbClr val="000000"/>
                </a:solidFill>
                <a:latin typeface="Montserrat"/>
                <a:ea typeface="Montserrat"/>
                <a:cs typeface="Montserrat"/>
                <a:sym typeface="Montserrat"/>
              </a:rPr>
              <a:t>CULTURE WAR</a:t>
            </a:r>
            <a:endParaRPr sz="4800" b="1" i="0" u="none" strike="noStrike" cap="none">
              <a:solidFill>
                <a:srgbClr val="000000"/>
              </a:solidFill>
              <a:latin typeface="Montserrat"/>
              <a:ea typeface="Montserrat"/>
              <a:cs typeface="Montserrat"/>
              <a:sym typeface="Montserrat"/>
            </a:endParaRPr>
          </a:p>
        </p:txBody>
      </p:sp>
      <p:sp>
        <p:nvSpPr>
          <p:cNvPr id="212" name="Google Shape;212;p18"/>
          <p:cNvSpPr txBox="1">
            <a:spLocks noGrp="1"/>
          </p:cNvSpPr>
          <p:nvPr>
            <p:ph type="subTitle" idx="4294967295"/>
          </p:nvPr>
        </p:nvSpPr>
        <p:spPr>
          <a:xfrm>
            <a:off x="685800" y="3886200"/>
            <a:ext cx="7010400" cy="13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Karla"/>
              <a:buNone/>
            </a:pPr>
            <a:r>
              <a:rPr lang="en-US" sz="2400" b="0" i="1" u="none" strike="noStrike" cap="none">
                <a:solidFill>
                  <a:srgbClr val="333333"/>
                </a:solidFill>
                <a:latin typeface="Karla"/>
                <a:ea typeface="Karla"/>
                <a:cs typeface="Karla"/>
                <a:sym typeface="Karla"/>
              </a:rPr>
              <a:t>A culture war is a cultural conflict between social groups and the struggle for dominance of their values, beliefs, and practices. It commonly refers to topics on which there is general societal disagreement and polarization in societal values.</a:t>
            </a:r>
            <a:endParaRPr sz="2400" b="0" i="1" u="none" strike="noStrike" cap="none">
              <a:solidFill>
                <a:srgbClr val="333333"/>
              </a:solidFill>
              <a:latin typeface="Karla"/>
              <a:ea typeface="Karla"/>
              <a:cs typeface="Karla"/>
              <a:sym typeface="Karla"/>
            </a:endParaRPr>
          </a:p>
        </p:txBody>
      </p:sp>
      <p:sp>
        <p:nvSpPr>
          <p:cNvPr id="213" name="Google Shape;213;p1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18</a:t>
            </a:fld>
            <a:endParaRPr/>
          </a:p>
        </p:txBody>
      </p:sp>
      <p:grpSp>
        <p:nvGrpSpPr>
          <p:cNvPr id="214" name="Google Shape;214;p18"/>
          <p:cNvGrpSpPr/>
          <p:nvPr/>
        </p:nvGrpSpPr>
        <p:grpSpPr>
          <a:xfrm>
            <a:off x="528818" y="1143187"/>
            <a:ext cx="1071381" cy="1142813"/>
            <a:chOff x="5941025" y="3634400"/>
            <a:chExt cx="467650" cy="467650"/>
          </a:xfrm>
        </p:grpSpPr>
        <p:sp>
          <p:nvSpPr>
            <p:cNvPr id="215" name="Google Shape;215;p1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4"/>
        <p:cNvGrpSpPr/>
        <p:nvPr/>
      </p:nvGrpSpPr>
      <p:grpSpPr>
        <a:xfrm>
          <a:off x="0" y="0"/>
          <a:ext cx="0" cy="0"/>
          <a:chOff x="0" y="0"/>
          <a:chExt cx="0" cy="0"/>
        </a:xfrm>
      </p:grpSpPr>
      <p:sp>
        <p:nvSpPr>
          <p:cNvPr id="225" name="Google Shape;225;p19"/>
          <p:cNvSpPr txBox="1">
            <a:spLocks noGrp="1"/>
          </p:cNvSpPr>
          <p:nvPr>
            <p:ph type="ctrTitle" idx="4294967295"/>
          </p:nvPr>
        </p:nvSpPr>
        <p:spPr>
          <a:xfrm>
            <a:off x="657368" y="2311401"/>
            <a:ext cx="6200632" cy="81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a:solidFill>
                  <a:srgbClr val="000000"/>
                </a:solidFill>
                <a:latin typeface="Montserrat"/>
                <a:ea typeface="Montserrat"/>
                <a:cs typeface="Montserrat"/>
                <a:sym typeface="Montserrat"/>
              </a:rPr>
              <a:t>Underlying Biblical Recognition</a:t>
            </a:r>
            <a:endParaRPr sz="2800" b="1" i="0" u="none" strike="noStrike" cap="none">
              <a:solidFill>
                <a:srgbClr val="000000"/>
              </a:solidFill>
              <a:latin typeface="Montserrat"/>
              <a:ea typeface="Montserrat"/>
              <a:cs typeface="Montserrat"/>
              <a:sym typeface="Montserrat"/>
            </a:endParaRPr>
          </a:p>
        </p:txBody>
      </p:sp>
      <p:sp>
        <p:nvSpPr>
          <p:cNvPr id="226" name="Google Shape;226;p19"/>
          <p:cNvSpPr txBox="1">
            <a:spLocks noGrp="1"/>
          </p:cNvSpPr>
          <p:nvPr>
            <p:ph type="subTitle" idx="4294967295"/>
          </p:nvPr>
        </p:nvSpPr>
        <p:spPr>
          <a:xfrm>
            <a:off x="702646" y="3022600"/>
            <a:ext cx="6841154" cy="14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Karla"/>
              <a:buNone/>
            </a:pPr>
            <a:r>
              <a:rPr lang="en-US" sz="2000" b="1" i="1" u="none" strike="noStrike" cap="none">
                <a:solidFill>
                  <a:srgbClr val="292929"/>
                </a:solidFill>
                <a:latin typeface="Karla"/>
                <a:ea typeface="Karla"/>
                <a:cs typeface="Karla"/>
                <a:sym typeface="Karla"/>
              </a:rPr>
              <a:t>Behind every ideology lie spiritual forces </a:t>
            </a:r>
            <a:r>
              <a:rPr lang="en-US" sz="2000" b="0" i="1" u="none" strike="noStrike" cap="none">
                <a:solidFill>
                  <a:srgbClr val="292929"/>
                </a:solidFill>
                <a:latin typeface="Karla"/>
                <a:ea typeface="Karla"/>
                <a:cs typeface="Karla"/>
                <a:sym typeface="Karla"/>
              </a:rPr>
              <a:t>that define it and hold its pieces together in a comprehensive whole. A gift of the Holy Spirit called “the gift of discernment” is offered to us as Christians to help guide our decision-making into truth.</a:t>
            </a:r>
            <a:endParaRPr sz="2000" b="1" i="0" u="none" strike="noStrike" cap="none">
              <a:solidFill>
                <a:srgbClr val="292929"/>
              </a:solidFill>
              <a:latin typeface="Karla"/>
              <a:ea typeface="Karla"/>
              <a:cs typeface="Karla"/>
              <a:sym typeface="Karla"/>
            </a:endParaRPr>
          </a:p>
          <a:p>
            <a:pPr marL="0" marR="0" lvl="0" indent="0" algn="l" rtl="0">
              <a:lnSpc>
                <a:spcPct val="100000"/>
              </a:lnSpc>
              <a:spcBef>
                <a:spcPts val="1200"/>
              </a:spcBef>
              <a:spcAft>
                <a:spcPts val="600"/>
              </a:spcAft>
              <a:buClr>
                <a:schemeClr val="dk1"/>
              </a:buClr>
              <a:buSzPts val="2000"/>
              <a:buFont typeface="Karla"/>
              <a:buNone/>
            </a:pPr>
            <a:r>
              <a:rPr lang="en-US" sz="2000" b="0" i="1" u="none" strike="noStrike" cap="none">
                <a:solidFill>
                  <a:srgbClr val="292929"/>
                </a:solidFill>
                <a:latin typeface="Karla"/>
                <a:ea typeface="Karla"/>
                <a:cs typeface="Karla"/>
                <a:sym typeface="Karla"/>
              </a:rPr>
              <a:t>We, like impartial judges and juries, are interested in finding </a:t>
            </a:r>
            <a:r>
              <a:rPr lang="en-US" sz="2000" b="0" i="1" u="none" strike="noStrike" cap="none">
                <a:solidFill>
                  <a:srgbClr val="000000"/>
                </a:solidFill>
                <a:latin typeface="Karla"/>
                <a:ea typeface="Karla"/>
                <a:cs typeface="Karla"/>
                <a:sym typeface="Karla"/>
              </a:rPr>
              <a:t>“</a:t>
            </a:r>
            <a:r>
              <a:rPr lang="en-US" sz="2000" b="1" i="1" u="none" strike="noStrike" cap="none">
                <a:solidFill>
                  <a:srgbClr val="000000"/>
                </a:solidFill>
                <a:latin typeface="Karla"/>
                <a:ea typeface="Karla"/>
                <a:cs typeface="Karla"/>
                <a:sym typeface="Karla"/>
              </a:rPr>
              <a:t>the truth, the whole truth, and nothing but the truth</a:t>
            </a:r>
            <a:r>
              <a:rPr lang="en-US" sz="2000" b="0" i="1" u="none" strike="noStrike" cap="none">
                <a:solidFill>
                  <a:srgbClr val="000000"/>
                </a:solidFill>
                <a:latin typeface="Karla"/>
                <a:ea typeface="Karla"/>
                <a:cs typeface="Karla"/>
                <a:sym typeface="Karla"/>
              </a:rPr>
              <a:t>”</a:t>
            </a:r>
            <a:r>
              <a:rPr lang="en-US" sz="2000" b="0" i="1" u="none" strike="noStrike" cap="none">
                <a:solidFill>
                  <a:srgbClr val="292929"/>
                </a:solidFill>
                <a:latin typeface="Karla"/>
                <a:ea typeface="Karla"/>
                <a:cs typeface="Karla"/>
                <a:sym typeface="Karla"/>
              </a:rPr>
              <a:t> and are seeking in the process to avoid not only frank falsehoods but half-truths as well.</a:t>
            </a:r>
            <a:endParaRPr/>
          </a:p>
        </p:txBody>
      </p:sp>
      <p:sp>
        <p:nvSpPr>
          <p:cNvPr id="227" name="Google Shape;227;p1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grpSp>
        <p:nvGrpSpPr>
          <p:cNvPr id="228" name="Google Shape;228;p19"/>
          <p:cNvGrpSpPr/>
          <p:nvPr/>
        </p:nvGrpSpPr>
        <p:grpSpPr>
          <a:xfrm>
            <a:off x="528818" y="1143187"/>
            <a:ext cx="1071381" cy="1142813"/>
            <a:chOff x="5941025" y="3634400"/>
            <a:chExt cx="467650" cy="467650"/>
          </a:xfrm>
        </p:grpSpPr>
        <p:sp>
          <p:nvSpPr>
            <p:cNvPr id="229" name="Google Shape;229;p1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2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
        <p:cNvGrpSpPr/>
        <p:nvPr/>
      </p:nvGrpSpPr>
      <p:grpSpPr>
        <a:xfrm>
          <a:off x="0" y="0"/>
          <a:ext cx="0" cy="0"/>
          <a:chOff x="0" y="0"/>
          <a:chExt cx="0" cy="0"/>
        </a:xfrm>
      </p:grpSpPr>
      <p:sp>
        <p:nvSpPr>
          <p:cNvPr id="61" name="Google Shape;61;p2"/>
          <p:cNvSpPr txBox="1">
            <a:spLocks noGrp="1"/>
          </p:cNvSpPr>
          <p:nvPr>
            <p:ph type="sldNum" idx="4294967295"/>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a:t>
            </a:fld>
            <a:endParaRPr/>
          </a:p>
        </p:txBody>
      </p:sp>
      <p:pic>
        <p:nvPicPr>
          <p:cNvPr id="62" name="Google Shape;62;p2"/>
          <p:cNvPicPr preferRelativeResize="0"/>
          <p:nvPr/>
        </p:nvPicPr>
        <p:blipFill rotWithShape="1">
          <a:blip r:embed="rId3">
            <a:alphaModFix/>
          </a:blip>
          <a:srcRect/>
          <a:stretch/>
        </p:blipFill>
        <p:spPr>
          <a:xfrm>
            <a:off x="228599" y="344579"/>
            <a:ext cx="8654627" cy="3098535"/>
          </a:xfrm>
          <a:prstGeom prst="rect">
            <a:avLst/>
          </a:prstGeom>
          <a:noFill/>
          <a:ln>
            <a:noFill/>
          </a:ln>
        </p:spPr>
      </p:pic>
      <p:pic>
        <p:nvPicPr>
          <p:cNvPr id="63" name="Google Shape;63;p2"/>
          <p:cNvPicPr preferRelativeResize="0"/>
          <p:nvPr/>
        </p:nvPicPr>
        <p:blipFill rotWithShape="1">
          <a:blip r:embed="rId4">
            <a:alphaModFix/>
          </a:blip>
          <a:srcRect/>
          <a:stretch/>
        </p:blipFill>
        <p:spPr>
          <a:xfrm>
            <a:off x="228598" y="3810000"/>
            <a:ext cx="1828801" cy="2418641"/>
          </a:xfrm>
          <a:prstGeom prst="rect">
            <a:avLst/>
          </a:prstGeom>
          <a:noFill/>
          <a:ln>
            <a:noFill/>
          </a:ln>
        </p:spPr>
      </p:pic>
      <p:pic>
        <p:nvPicPr>
          <p:cNvPr id="64" name="Google Shape;64;p2"/>
          <p:cNvPicPr preferRelativeResize="0"/>
          <p:nvPr/>
        </p:nvPicPr>
        <p:blipFill rotWithShape="1">
          <a:blip r:embed="rId5">
            <a:alphaModFix/>
          </a:blip>
          <a:srcRect/>
          <a:stretch/>
        </p:blipFill>
        <p:spPr>
          <a:xfrm>
            <a:off x="2438400" y="3831165"/>
            <a:ext cx="2006600" cy="2418641"/>
          </a:xfrm>
          <a:prstGeom prst="rect">
            <a:avLst/>
          </a:prstGeom>
          <a:noFill/>
          <a:ln>
            <a:noFill/>
          </a:ln>
        </p:spPr>
      </p:pic>
      <p:pic>
        <p:nvPicPr>
          <p:cNvPr id="65" name="Google Shape;65;p2"/>
          <p:cNvPicPr preferRelativeResize="0"/>
          <p:nvPr/>
        </p:nvPicPr>
        <p:blipFill rotWithShape="1">
          <a:blip r:embed="rId6">
            <a:alphaModFix/>
          </a:blip>
          <a:srcRect/>
          <a:stretch/>
        </p:blipFill>
        <p:spPr>
          <a:xfrm>
            <a:off x="4800600" y="3831164"/>
            <a:ext cx="1828800" cy="2418642"/>
          </a:xfrm>
          <a:prstGeom prst="rect">
            <a:avLst/>
          </a:prstGeom>
          <a:noFill/>
          <a:ln>
            <a:noFill/>
          </a:ln>
        </p:spPr>
      </p:pic>
      <p:pic>
        <p:nvPicPr>
          <p:cNvPr id="66" name="Google Shape;66;p2"/>
          <p:cNvPicPr preferRelativeResize="0"/>
          <p:nvPr/>
        </p:nvPicPr>
        <p:blipFill rotWithShape="1">
          <a:blip r:embed="rId7">
            <a:alphaModFix/>
          </a:blip>
          <a:srcRect/>
          <a:stretch/>
        </p:blipFill>
        <p:spPr>
          <a:xfrm>
            <a:off x="6857999" y="3657600"/>
            <a:ext cx="2005493" cy="281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38"/>
        <p:cNvGrpSpPr/>
        <p:nvPr/>
      </p:nvGrpSpPr>
      <p:grpSpPr>
        <a:xfrm>
          <a:off x="0" y="0"/>
          <a:ext cx="0" cy="0"/>
          <a:chOff x="0" y="0"/>
          <a:chExt cx="0" cy="0"/>
        </a:xfrm>
      </p:grpSpPr>
      <p:sp>
        <p:nvSpPr>
          <p:cNvPr id="239" name="Google Shape;239;p20"/>
          <p:cNvSpPr txBox="1">
            <a:spLocks noGrp="1"/>
          </p:cNvSpPr>
          <p:nvPr>
            <p:ph type="ctrTitle" idx="4294967295"/>
          </p:nvPr>
        </p:nvSpPr>
        <p:spPr>
          <a:xfrm>
            <a:off x="660667" y="2717800"/>
            <a:ext cx="5251500" cy="1546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4800" b="1" i="0" u="none" strike="noStrike" cap="none">
                <a:solidFill>
                  <a:schemeClr val="dk2"/>
                </a:solidFill>
                <a:latin typeface="Montserrat"/>
                <a:ea typeface="Montserrat"/>
                <a:cs typeface="Montserrat"/>
                <a:sym typeface="Montserrat"/>
              </a:rPr>
              <a:t>1.</a:t>
            </a:r>
            <a:br>
              <a:rPr lang="en-US" sz="4800" b="1" i="0" u="none" strike="noStrike" cap="none">
                <a:solidFill>
                  <a:schemeClr val="dk2"/>
                </a:solidFill>
                <a:latin typeface="Montserrat"/>
                <a:ea typeface="Montserrat"/>
                <a:cs typeface="Montserrat"/>
                <a:sym typeface="Montserrat"/>
              </a:rPr>
            </a:br>
            <a:r>
              <a:rPr lang="en-US" sz="4800" b="1" i="0" u="none" strike="noStrike" cap="none">
                <a:solidFill>
                  <a:srgbClr val="FFC000"/>
                </a:solidFill>
                <a:latin typeface="Montserrat"/>
                <a:ea typeface="Montserrat"/>
                <a:cs typeface="Montserrat"/>
                <a:sym typeface="Montserrat"/>
              </a:rPr>
              <a:t>CRUCIAL</a:t>
            </a:r>
            <a:endParaRPr sz="4800" b="1" i="0" u="none" strike="noStrike" cap="none">
              <a:solidFill>
                <a:srgbClr val="FFC000"/>
              </a:solidFill>
              <a:latin typeface="Montserrat"/>
              <a:ea typeface="Montserrat"/>
              <a:cs typeface="Montserrat"/>
              <a:sym typeface="Montserrat"/>
            </a:endParaRPr>
          </a:p>
        </p:txBody>
      </p:sp>
      <p:sp>
        <p:nvSpPr>
          <p:cNvPr id="240" name="Google Shape;240;p20"/>
          <p:cNvSpPr txBox="1">
            <a:spLocks noGrp="1"/>
          </p:cNvSpPr>
          <p:nvPr>
            <p:ph type="subTitle" idx="4294967295"/>
          </p:nvPr>
        </p:nvSpPr>
        <p:spPr>
          <a:xfrm>
            <a:off x="660667" y="4140200"/>
            <a:ext cx="6883134" cy="213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Karla"/>
              <a:buNone/>
            </a:pPr>
            <a:r>
              <a:rPr lang="en-US" sz="2200" b="0" i="0" u="none" strike="noStrike" cap="none">
                <a:solidFill>
                  <a:schemeClr val="dk1"/>
                </a:solidFill>
                <a:latin typeface="Karla"/>
                <a:ea typeface="Karla"/>
                <a:cs typeface="Karla"/>
                <a:sym typeface="Karla"/>
              </a:rPr>
              <a:t>The combined record of both Biblical Testaments reveals a comprehensive and true ideology of life and the origin, nature, and governance of the matter, space, and time that constitute our universe, including mankind both within and beyond.</a:t>
            </a:r>
            <a:endParaRPr sz="2200" b="0" i="0" u="none" strike="noStrike" cap="none">
              <a:solidFill>
                <a:schemeClr val="dk1"/>
              </a:solidFill>
              <a:latin typeface="Karla"/>
              <a:ea typeface="Karla"/>
              <a:cs typeface="Karla"/>
              <a:sym typeface="Karla"/>
            </a:endParaRPr>
          </a:p>
        </p:txBody>
      </p:sp>
      <p:sp>
        <p:nvSpPr>
          <p:cNvPr id="241" name="Google Shape;241;p20"/>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grpSp>
        <p:nvGrpSpPr>
          <p:cNvPr id="242" name="Google Shape;242;p20"/>
          <p:cNvGrpSpPr/>
          <p:nvPr/>
        </p:nvGrpSpPr>
        <p:grpSpPr>
          <a:xfrm>
            <a:off x="521606" y="1032681"/>
            <a:ext cx="1078593" cy="938899"/>
            <a:chOff x="4595425" y="1707325"/>
            <a:chExt cx="470075" cy="288625"/>
          </a:xfrm>
        </p:grpSpPr>
        <p:sp>
          <p:nvSpPr>
            <p:cNvPr id="243" name="Google Shape;243;p20"/>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1750" cap="rnd" cmpd="sng">
              <a:solidFill>
                <a:srgbClr val="FFC00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0"/>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FFC00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0"/>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1750" cap="rnd" cmpd="sng">
              <a:solidFill>
                <a:srgbClr val="FFC00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0"/>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1750" cap="rnd" cmpd="sng">
              <a:solidFill>
                <a:srgbClr val="FFC00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0"/>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1750" cap="rnd" cmpd="sng">
              <a:solidFill>
                <a:srgbClr val="FFC000"/>
              </a:solidFill>
              <a:prstDash val="solid"/>
              <a:round/>
              <a:headEnd type="none" w="sm" len="sm"/>
              <a:tailEnd type="none" w="sm" len="sm"/>
            </a:ln>
            <a:effectLst>
              <a:outerShdw blurRad="25400" dist="127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FFC000"/>
                </a:solidFill>
              </a:rPr>
              <a:t>Crucial</a:t>
            </a:r>
            <a:r>
              <a:rPr lang="en-US" sz="2800">
                <a:solidFill>
                  <a:srgbClr val="000000"/>
                </a:solidFill>
              </a:rPr>
              <a:t> </a:t>
            </a:r>
            <a:r>
              <a:rPr lang="en-US" sz="2800"/>
              <a:t>definition</a:t>
            </a:r>
            <a:endParaRPr sz="2800"/>
          </a:p>
        </p:txBody>
      </p:sp>
      <p:sp>
        <p:nvSpPr>
          <p:cNvPr id="253" name="Google Shape;253;p21"/>
          <p:cNvSpPr txBox="1">
            <a:spLocks noGrp="1"/>
          </p:cNvSpPr>
          <p:nvPr>
            <p:ph type="body" idx="1"/>
          </p:nvPr>
        </p:nvSpPr>
        <p:spPr>
          <a:xfrm>
            <a:off x="838250" y="1803400"/>
            <a:ext cx="6324550" cy="4267200"/>
          </a:xfrm>
          <a:prstGeom prst="rect">
            <a:avLst/>
          </a:prstGeom>
          <a:noFill/>
          <a:ln>
            <a:noFill/>
          </a:ln>
        </p:spPr>
        <p:txBody>
          <a:bodyPr spcFirstLastPara="1" wrap="square" lIns="91425" tIns="91425" rIns="91425" bIns="91425" anchor="t" anchorCtr="0">
            <a:noAutofit/>
          </a:bodyPr>
          <a:lstStyle/>
          <a:p>
            <a:pPr marL="91440" lvl="0" indent="0" algn="l" rtl="0">
              <a:lnSpc>
                <a:spcPct val="100000"/>
              </a:lnSpc>
              <a:spcBef>
                <a:spcPts val="0"/>
              </a:spcBef>
              <a:spcAft>
                <a:spcPts val="0"/>
              </a:spcAft>
              <a:buSzPts val="2000"/>
              <a:buNone/>
            </a:pPr>
            <a:r>
              <a:rPr lang="en-US" b="1">
                <a:solidFill>
                  <a:srgbClr val="FFC000"/>
                </a:solidFill>
              </a:rPr>
              <a:t>Etymology: </a:t>
            </a:r>
            <a:r>
              <a:rPr lang="en-US" i="1">
                <a:solidFill>
                  <a:srgbClr val="292929"/>
                </a:solidFill>
              </a:rPr>
              <a:t>from Latin “crux” meaning “cross”</a:t>
            </a:r>
            <a:endParaRPr/>
          </a:p>
          <a:p>
            <a:pPr marL="365760" lvl="0" indent="-274319" algn="l" rtl="0">
              <a:lnSpc>
                <a:spcPct val="100000"/>
              </a:lnSpc>
              <a:spcBef>
                <a:spcPts val="1200"/>
              </a:spcBef>
              <a:spcAft>
                <a:spcPts val="0"/>
              </a:spcAft>
              <a:buSzPts val="2000"/>
              <a:buFont typeface="Arial"/>
              <a:buAutoNum type="arabicPeriod"/>
            </a:pPr>
            <a:r>
              <a:rPr lang="en-US" i="1">
                <a:solidFill>
                  <a:srgbClr val="292929"/>
                </a:solidFill>
              </a:rPr>
              <a:t>A decisive or critical turning point, especially in the success or failure of something.</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An extremely important decision, event, or question because many other things, including the end result, depend on it.</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An essential, final, vital, or otherwise very important test or decision. </a:t>
            </a:r>
            <a:endParaRPr/>
          </a:p>
          <a:p>
            <a:pPr marL="91440" lvl="0" indent="0" algn="l" rtl="0">
              <a:lnSpc>
                <a:spcPct val="100000"/>
              </a:lnSpc>
              <a:spcBef>
                <a:spcPts val="1200"/>
              </a:spcBef>
              <a:spcAft>
                <a:spcPts val="600"/>
              </a:spcAft>
              <a:buSzPts val="2000"/>
              <a:buNone/>
            </a:pPr>
            <a:r>
              <a:rPr lang="en-US" b="1">
                <a:solidFill>
                  <a:srgbClr val="FFC000"/>
                </a:solidFill>
              </a:rPr>
              <a:t>Synonyms: </a:t>
            </a:r>
            <a:r>
              <a:rPr lang="en-US" i="1">
                <a:solidFill>
                  <a:srgbClr val="292929"/>
                </a:solidFill>
              </a:rPr>
              <a:t>vital, important, pressing, essential, urgent, momentous, high-priority </a:t>
            </a:r>
            <a:endParaRPr/>
          </a:p>
        </p:txBody>
      </p:sp>
      <p:sp>
        <p:nvSpPr>
          <p:cNvPr id="254" name="Google Shape;254;p2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
        <p:nvSpPr>
          <p:cNvPr id="255" name="Google Shape;255;p21"/>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C000"/>
                </a:solidFill>
                <a:latin typeface="Arial"/>
                <a:ea typeface="Arial"/>
                <a:cs typeface="Arial"/>
                <a:sym typeface="Arial"/>
              </a:rPr>
              <a:t>👆</a:t>
            </a: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FFC000"/>
                </a:solidFill>
              </a:rPr>
              <a:t>Crucial theory </a:t>
            </a:r>
            <a:r>
              <a:rPr lang="en-US" sz="2800"/>
              <a:t>elements</a:t>
            </a:r>
            <a:endParaRPr sz="2800"/>
          </a:p>
        </p:txBody>
      </p:sp>
      <p:sp>
        <p:nvSpPr>
          <p:cNvPr id="261" name="Google Shape;261;p22"/>
          <p:cNvSpPr txBox="1">
            <a:spLocks noGrp="1"/>
          </p:cNvSpPr>
          <p:nvPr>
            <p:ph type="body" idx="1"/>
          </p:nvPr>
        </p:nvSpPr>
        <p:spPr>
          <a:xfrm>
            <a:off x="838250" y="1803400"/>
            <a:ext cx="64769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10000"/>
              </a:lnSpc>
              <a:spcBef>
                <a:spcPts val="0"/>
              </a:spcBef>
              <a:spcAft>
                <a:spcPts val="0"/>
              </a:spcAft>
              <a:buSzPts val="2000"/>
              <a:buFont typeface="Arial"/>
              <a:buAutoNum type="arabicPeriod"/>
            </a:pPr>
            <a:r>
              <a:rPr lang="en-US" sz="1800" i="1">
                <a:solidFill>
                  <a:srgbClr val="292929"/>
                </a:solidFill>
              </a:rPr>
              <a:t>All of the time, space, matter, energy, order, and life in our universe was created by an amazing, personal, triune God who dwells in eternity.</a:t>
            </a:r>
            <a:endParaRPr/>
          </a:p>
          <a:p>
            <a:pPr marL="365760" lvl="0" indent="-274319" algn="l" rtl="0">
              <a:lnSpc>
                <a:spcPct val="110000"/>
              </a:lnSpc>
              <a:spcBef>
                <a:spcPts val="600"/>
              </a:spcBef>
              <a:spcAft>
                <a:spcPts val="0"/>
              </a:spcAft>
              <a:buSzPts val="2000"/>
              <a:buFont typeface="Arial"/>
              <a:buAutoNum type="arabicPeriod"/>
            </a:pPr>
            <a:r>
              <a:rPr lang="en-US" sz="1800" i="1">
                <a:solidFill>
                  <a:srgbClr val="292929"/>
                </a:solidFill>
              </a:rPr>
              <a:t>God has revealed His omnipotence in creation and His divinely loving, compassionate, and omniscient character to us, not only in Nature but in the Word of the Bible as confirmed by the witness of His Holy Spirit.</a:t>
            </a:r>
            <a:endParaRPr/>
          </a:p>
          <a:p>
            <a:pPr marL="365760" lvl="0" indent="-274319" algn="l" rtl="0">
              <a:lnSpc>
                <a:spcPct val="110000"/>
              </a:lnSpc>
              <a:spcBef>
                <a:spcPts val="600"/>
              </a:spcBef>
              <a:spcAft>
                <a:spcPts val="600"/>
              </a:spcAft>
              <a:buSzPts val="2000"/>
              <a:buFont typeface="Arial"/>
              <a:buAutoNum type="arabicPeriod"/>
            </a:pPr>
            <a:r>
              <a:rPr lang="en-US" sz="1800" i="1">
                <a:solidFill>
                  <a:srgbClr val="292929"/>
                </a:solidFill>
              </a:rPr>
              <a:t>We were uniquely created by God in His Image, each with our own free will which inevitably causes all of us to differ with Him. In spite of our sin, He offers to be intricately involved with and committed to each one of us individually as well as all of us together. Those who deny God’s existence and care are choosing to remain separate from Him in this life and the next.</a:t>
            </a:r>
            <a:endParaRPr/>
          </a:p>
        </p:txBody>
      </p:sp>
      <p:sp>
        <p:nvSpPr>
          <p:cNvPr id="262" name="Google Shape;262;p22"/>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
        <p:nvSpPr>
          <p:cNvPr id="263" name="Google Shape;263;p22"/>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C000"/>
                </a:solidFill>
                <a:latin typeface="Arial"/>
                <a:ea typeface="Arial"/>
                <a:cs typeface="Arial"/>
                <a:sym typeface="Arial"/>
              </a:rPr>
              <a:t>👆</a:t>
            </a: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838350" y="1191335"/>
            <a:ext cx="61720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FFC000"/>
                </a:solidFill>
              </a:rPr>
              <a:t>Salvation </a:t>
            </a:r>
            <a:r>
              <a:rPr lang="en-US" sz="2800"/>
              <a:t>&amp; the </a:t>
            </a:r>
            <a:r>
              <a:rPr lang="en-US" sz="2800">
                <a:solidFill>
                  <a:srgbClr val="FFC000"/>
                </a:solidFill>
              </a:rPr>
              <a:t>Kingdom of God</a:t>
            </a:r>
            <a:endParaRPr sz="2800">
              <a:solidFill>
                <a:srgbClr val="FFC000"/>
              </a:solidFill>
            </a:endParaRPr>
          </a:p>
        </p:txBody>
      </p:sp>
      <p:sp>
        <p:nvSpPr>
          <p:cNvPr id="269" name="Google Shape;269;p23"/>
          <p:cNvSpPr txBox="1">
            <a:spLocks noGrp="1"/>
          </p:cNvSpPr>
          <p:nvPr>
            <p:ph type="body" idx="1"/>
          </p:nvPr>
        </p:nvSpPr>
        <p:spPr>
          <a:xfrm>
            <a:off x="838250" y="1905000"/>
            <a:ext cx="6400750" cy="4165600"/>
          </a:xfrm>
          <a:prstGeom prst="rect">
            <a:avLst/>
          </a:prstGeom>
          <a:noFill/>
          <a:ln>
            <a:noFill/>
          </a:ln>
        </p:spPr>
        <p:txBody>
          <a:bodyPr spcFirstLastPara="1" wrap="square" lIns="91425" tIns="91425" rIns="91425" bIns="91425" anchor="t" anchorCtr="0">
            <a:noAutofit/>
          </a:bodyPr>
          <a:lstStyle/>
          <a:p>
            <a:pPr marL="101600" lvl="0" indent="0" algn="l" rtl="0">
              <a:lnSpc>
                <a:spcPct val="105000"/>
              </a:lnSpc>
              <a:spcBef>
                <a:spcPts val="0"/>
              </a:spcBef>
              <a:spcAft>
                <a:spcPts val="0"/>
              </a:spcAft>
              <a:buSzPts val="2000"/>
              <a:buNone/>
            </a:pPr>
            <a:r>
              <a:rPr lang="en-US" sz="1800" b="1" i="1">
                <a:solidFill>
                  <a:srgbClr val="FFC000"/>
                </a:solidFill>
              </a:rPr>
              <a:t>Salvation</a:t>
            </a:r>
            <a:r>
              <a:rPr lang="en-US" sz="1800" b="1" i="1">
                <a:solidFill>
                  <a:srgbClr val="006600"/>
                </a:solidFill>
              </a:rPr>
              <a:t> </a:t>
            </a:r>
            <a:r>
              <a:rPr lang="en-US" sz="1800" i="1">
                <a:solidFill>
                  <a:srgbClr val="292929"/>
                </a:solidFill>
              </a:rPr>
              <a:t>is the process by which the God who created and sustains us then redeems us from sin and eternal death by revealing the deeply engrained errors of our ways to us (conviction), empowering us to confess and turn from our sin (repentance), winning our hearts (conversion), reconciling us to Himself in forgiveness (adoption), and continuing to cleanse us from sin by His Word and Spirit (sanctification). </a:t>
            </a:r>
            <a:endParaRPr/>
          </a:p>
          <a:p>
            <a:pPr marL="101600" lvl="0" indent="0" algn="l" rtl="0">
              <a:lnSpc>
                <a:spcPct val="105000"/>
              </a:lnSpc>
              <a:spcBef>
                <a:spcPts val="1200"/>
              </a:spcBef>
              <a:spcAft>
                <a:spcPts val="0"/>
              </a:spcAft>
              <a:buSzPts val="2000"/>
              <a:buNone/>
            </a:pPr>
            <a:r>
              <a:rPr lang="en-US" sz="1800" i="1">
                <a:solidFill>
                  <a:srgbClr val="292929"/>
                </a:solidFill>
              </a:rPr>
              <a:t>The </a:t>
            </a:r>
            <a:r>
              <a:rPr lang="en-US" sz="1800" b="1" i="1">
                <a:solidFill>
                  <a:srgbClr val="FFC000"/>
                </a:solidFill>
              </a:rPr>
              <a:t>Kingdom of God </a:t>
            </a:r>
            <a:r>
              <a:rPr lang="en-US" sz="1800" i="1">
                <a:solidFill>
                  <a:srgbClr val="292929"/>
                </a:solidFill>
              </a:rPr>
              <a:t>is the comprehensive, merciful, just, lawful, orderly, perfect, and ongoing rule and reign of God in the universe He created, through which He guides and leads us into His righteousness and wisdom as we seek to be faithful stewards of all He has entrusted to us.</a:t>
            </a:r>
            <a:endParaRPr sz="1800" i="1">
              <a:solidFill>
                <a:srgbClr val="292929"/>
              </a:solidFill>
            </a:endParaRPr>
          </a:p>
          <a:p>
            <a:pPr marL="101600" lvl="0" indent="0" algn="l" rtl="0">
              <a:lnSpc>
                <a:spcPct val="105000"/>
              </a:lnSpc>
              <a:spcBef>
                <a:spcPts val="600"/>
              </a:spcBef>
              <a:spcAft>
                <a:spcPts val="0"/>
              </a:spcAft>
              <a:buSzPts val="2000"/>
              <a:buNone/>
            </a:pPr>
            <a:r>
              <a:rPr lang="en-US" sz="1800" b="1" i="1"/>
              <a:t>			</a:t>
            </a:r>
            <a:r>
              <a:rPr lang="en-US" sz="1800" b="1">
                <a:solidFill>
                  <a:srgbClr val="FFC000"/>
                </a:solidFill>
              </a:rPr>
              <a:t>The witness of the Holy Bible</a:t>
            </a:r>
            <a:endParaRPr sz="1800" b="1">
              <a:solidFill>
                <a:srgbClr val="FFC000"/>
              </a:solidFill>
            </a:endParaRPr>
          </a:p>
          <a:p>
            <a:pPr marL="101600" lvl="0" indent="0" algn="l" rtl="0">
              <a:lnSpc>
                <a:spcPct val="100000"/>
              </a:lnSpc>
              <a:spcBef>
                <a:spcPts val="0"/>
              </a:spcBef>
              <a:spcAft>
                <a:spcPts val="0"/>
              </a:spcAft>
              <a:buSzPts val="2000"/>
              <a:buNone/>
            </a:pPr>
            <a:endParaRPr sz="1200" b="1"/>
          </a:p>
        </p:txBody>
      </p:sp>
      <p:sp>
        <p:nvSpPr>
          <p:cNvPr id="270" name="Google Shape;270;p2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
        <p:nvSpPr>
          <p:cNvPr id="271" name="Google Shape;271;p23"/>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C000"/>
                </a:solidFill>
                <a:latin typeface="Arial"/>
                <a:ea typeface="Arial"/>
                <a:cs typeface="Arial"/>
                <a:sym typeface="Arial"/>
              </a:rPr>
              <a:t>👆</a:t>
            </a: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75"/>
        <p:cNvGrpSpPr/>
        <p:nvPr/>
      </p:nvGrpSpPr>
      <p:grpSpPr>
        <a:xfrm>
          <a:off x="0" y="0"/>
          <a:ext cx="0" cy="0"/>
          <a:chOff x="0" y="0"/>
          <a:chExt cx="0" cy="0"/>
        </a:xfrm>
      </p:grpSpPr>
      <p:sp>
        <p:nvSpPr>
          <p:cNvPr id="276" name="Google Shape;276;p24"/>
          <p:cNvSpPr txBox="1">
            <a:spLocks noGrp="1"/>
          </p:cNvSpPr>
          <p:nvPr>
            <p:ph type="title"/>
          </p:nvPr>
        </p:nvSpPr>
        <p:spPr>
          <a:xfrm>
            <a:off x="838350" y="1191335"/>
            <a:ext cx="60958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FFC000"/>
                </a:solidFill>
              </a:rPr>
              <a:t>Salvation</a:t>
            </a:r>
            <a:r>
              <a:rPr lang="en-US" sz="2800">
                <a:solidFill>
                  <a:srgbClr val="339966"/>
                </a:solidFill>
              </a:rPr>
              <a:t> </a:t>
            </a:r>
            <a:r>
              <a:rPr lang="en-US" sz="2800">
                <a:solidFill>
                  <a:srgbClr val="999999"/>
                </a:solidFill>
              </a:rPr>
              <a:t>&amp; </a:t>
            </a:r>
            <a:r>
              <a:rPr lang="en-US" sz="2800">
                <a:solidFill>
                  <a:srgbClr val="FFC000"/>
                </a:solidFill>
              </a:rPr>
              <a:t>Christ’s Lordship</a:t>
            </a:r>
            <a:endParaRPr sz="2800">
              <a:solidFill>
                <a:srgbClr val="FFC000"/>
              </a:solidFill>
            </a:endParaRPr>
          </a:p>
        </p:txBody>
      </p:sp>
      <p:sp>
        <p:nvSpPr>
          <p:cNvPr id="277" name="Google Shape;277;p24"/>
          <p:cNvSpPr txBox="1">
            <a:spLocks noGrp="1"/>
          </p:cNvSpPr>
          <p:nvPr>
            <p:ph type="body" idx="1"/>
          </p:nvPr>
        </p:nvSpPr>
        <p:spPr>
          <a:xfrm>
            <a:off x="838250" y="1803400"/>
            <a:ext cx="64007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10000"/>
              </a:lnSpc>
              <a:spcBef>
                <a:spcPts val="0"/>
              </a:spcBef>
              <a:spcAft>
                <a:spcPts val="0"/>
              </a:spcAft>
              <a:buSzPts val="2000"/>
              <a:buFont typeface="Arial"/>
              <a:buAutoNum type="arabicPeriod"/>
            </a:pPr>
            <a:r>
              <a:rPr lang="en-US" sz="1800" i="1">
                <a:solidFill>
                  <a:srgbClr val="292929"/>
                </a:solidFill>
              </a:rPr>
              <a:t>God the Father has sent His only begotten Son, Jesus, to reveal His true nature, reconcile us to Him in eternal love, and empower us by His Holy Spirit to live increasingly pure and victorious lives.</a:t>
            </a:r>
            <a:endParaRPr/>
          </a:p>
          <a:p>
            <a:pPr marL="365760" lvl="0" indent="-274319" algn="l" rtl="0">
              <a:lnSpc>
                <a:spcPct val="110000"/>
              </a:lnSpc>
              <a:spcBef>
                <a:spcPts val="600"/>
              </a:spcBef>
              <a:spcAft>
                <a:spcPts val="0"/>
              </a:spcAft>
              <a:buSzPts val="2000"/>
              <a:buFont typeface="Arial"/>
              <a:buAutoNum type="arabicPeriod"/>
            </a:pPr>
            <a:r>
              <a:rPr lang="en-US" sz="1800" i="1">
                <a:solidFill>
                  <a:srgbClr val="292929"/>
                </a:solidFill>
              </a:rPr>
              <a:t>He has delegated all authority in Heaven and Earth to His Son, our Savior, who rules and reigns over His vast and intricate Kingdom and will continue until the culmination of time.</a:t>
            </a:r>
            <a:endParaRPr sz="1800" i="1">
              <a:solidFill>
                <a:srgbClr val="292929"/>
              </a:solidFill>
            </a:endParaRPr>
          </a:p>
          <a:p>
            <a:pPr marL="365760" lvl="0" indent="-274319" algn="l" rtl="0">
              <a:lnSpc>
                <a:spcPct val="110000"/>
              </a:lnSpc>
              <a:spcBef>
                <a:spcPts val="600"/>
              </a:spcBef>
              <a:spcAft>
                <a:spcPts val="600"/>
              </a:spcAft>
              <a:buSzPts val="2000"/>
              <a:buFont typeface="Arial"/>
              <a:buAutoNum type="arabicPeriod"/>
            </a:pPr>
            <a:r>
              <a:rPr lang="en-US" sz="1800" i="1">
                <a:solidFill>
                  <a:srgbClr val="292929"/>
                </a:solidFill>
              </a:rPr>
              <a:t>Through faith/trust in Jesus’ obedience in dying on the cross to take the punishment for our willfulness, being raised from the dead, and sending His Holy Spirit to guide us, we receive God’s love, learn to joyfully obey Him and His truth, and have the assurance of spending life eternally in union with Him.</a:t>
            </a:r>
            <a:endParaRPr/>
          </a:p>
        </p:txBody>
      </p:sp>
      <p:sp>
        <p:nvSpPr>
          <p:cNvPr id="278" name="Google Shape;278;p2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
        <p:nvSpPr>
          <p:cNvPr id="279" name="Google Shape;279;p24"/>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C000"/>
                </a:solidFill>
                <a:latin typeface="Arial"/>
                <a:ea typeface="Arial"/>
                <a:cs typeface="Arial"/>
                <a:sym typeface="Arial"/>
              </a:rPr>
              <a:t>👆</a:t>
            </a: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FFC000"/>
                </a:solidFill>
              </a:rPr>
              <a:t>Crucial Theory</a:t>
            </a:r>
            <a:r>
              <a:rPr lang="en-US" sz="2800">
                <a:solidFill>
                  <a:srgbClr val="999999"/>
                </a:solidFill>
              </a:rPr>
              <a:t> expanded</a:t>
            </a:r>
            <a:endParaRPr sz="2800">
              <a:solidFill>
                <a:srgbClr val="FFC000"/>
              </a:solidFill>
            </a:endParaRPr>
          </a:p>
        </p:txBody>
      </p:sp>
      <p:sp>
        <p:nvSpPr>
          <p:cNvPr id="285" name="Google Shape;285;p25"/>
          <p:cNvSpPr txBox="1">
            <a:spLocks noGrp="1"/>
          </p:cNvSpPr>
          <p:nvPr>
            <p:ph type="body" idx="1"/>
          </p:nvPr>
        </p:nvSpPr>
        <p:spPr>
          <a:xfrm>
            <a:off x="838250" y="1803400"/>
            <a:ext cx="64007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10000"/>
              </a:lnSpc>
              <a:spcBef>
                <a:spcPts val="0"/>
              </a:spcBef>
              <a:spcAft>
                <a:spcPts val="0"/>
              </a:spcAft>
              <a:buSzPts val="2000"/>
              <a:buFont typeface="Arial"/>
              <a:buAutoNum type="arabicPeriod"/>
            </a:pPr>
            <a:r>
              <a:rPr lang="en-US" i="1">
                <a:solidFill>
                  <a:srgbClr val="292929"/>
                </a:solidFill>
              </a:rPr>
              <a:t>For we do not wrestle against flesh and blood, but against the rulers, against the authorities, against the cosmic powers over this present darkness, against the spiritual forces of evil in the heavenly places.					</a:t>
            </a:r>
            <a:r>
              <a:rPr lang="en-US" sz="2800" b="1" baseline="-25000">
                <a:solidFill>
                  <a:srgbClr val="292929"/>
                </a:solidFill>
              </a:rPr>
              <a:t>Ephesians 6:12</a:t>
            </a:r>
            <a:endParaRPr sz="2800" i="1" baseline="-25000">
              <a:solidFill>
                <a:srgbClr val="292929"/>
              </a:solidFill>
            </a:endParaRPr>
          </a:p>
          <a:p>
            <a:pPr marL="365760" lvl="0" indent="-274319" algn="l" rtl="0">
              <a:lnSpc>
                <a:spcPct val="110000"/>
              </a:lnSpc>
              <a:spcBef>
                <a:spcPts val="2400"/>
              </a:spcBef>
              <a:spcAft>
                <a:spcPts val="600"/>
              </a:spcAft>
              <a:buSzPts val="2000"/>
              <a:buFont typeface="Arial"/>
              <a:buAutoNum type="arabicPeriod"/>
            </a:pPr>
            <a:r>
              <a:rPr lang="en-US" i="1">
                <a:solidFill>
                  <a:srgbClr val="292929"/>
                </a:solidFill>
              </a:rPr>
              <a:t>The reason the Son of God appeared was to destroy the works of the devil.		</a:t>
            </a:r>
            <a:r>
              <a:rPr lang="en-US" sz="2800" b="1" baseline="-25000">
                <a:solidFill>
                  <a:srgbClr val="292929"/>
                </a:solidFill>
              </a:rPr>
              <a:t>1 John 3:8</a:t>
            </a:r>
            <a:endParaRPr sz="2800" b="1" baseline="-25000">
              <a:solidFill>
                <a:srgbClr val="292929"/>
              </a:solidFill>
            </a:endParaRPr>
          </a:p>
        </p:txBody>
      </p:sp>
      <p:sp>
        <p:nvSpPr>
          <p:cNvPr id="286" name="Google Shape;286;p25"/>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
        <p:nvSpPr>
          <p:cNvPr id="287" name="Google Shape;287;p25"/>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FFC000"/>
                </a:solidFill>
                <a:latin typeface="Arial"/>
                <a:ea typeface="Arial"/>
                <a:cs typeface="Arial"/>
                <a:sym typeface="Arial"/>
              </a:rPr>
              <a:t>👆</a:t>
            </a: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291"/>
        <p:cNvGrpSpPr/>
        <p:nvPr/>
      </p:nvGrpSpPr>
      <p:grpSpPr>
        <a:xfrm>
          <a:off x="0" y="0"/>
          <a:ext cx="0" cy="0"/>
          <a:chOff x="0" y="0"/>
          <a:chExt cx="0" cy="0"/>
        </a:xfrm>
      </p:grpSpPr>
      <p:sp>
        <p:nvSpPr>
          <p:cNvPr id="292" name="Google Shape;292;p26"/>
          <p:cNvSpPr txBox="1">
            <a:spLocks noGrp="1"/>
          </p:cNvSpPr>
          <p:nvPr>
            <p:ph type="ctrTitle" idx="4294967295"/>
          </p:nvPr>
        </p:nvSpPr>
        <p:spPr>
          <a:xfrm>
            <a:off x="685800" y="2717800"/>
            <a:ext cx="5251500" cy="1546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4800" b="1" i="0" u="none" strike="noStrike" cap="none">
                <a:solidFill>
                  <a:schemeClr val="dk2"/>
                </a:solidFill>
                <a:latin typeface="Montserrat"/>
                <a:ea typeface="Montserrat"/>
                <a:cs typeface="Montserrat"/>
                <a:sym typeface="Montserrat"/>
              </a:rPr>
              <a:t>2.</a:t>
            </a:r>
            <a:br>
              <a:rPr lang="en-US" sz="4800" b="1" i="0" u="none" strike="noStrike" cap="none">
                <a:solidFill>
                  <a:schemeClr val="dk2"/>
                </a:solidFill>
                <a:latin typeface="Montserrat"/>
                <a:ea typeface="Montserrat"/>
                <a:cs typeface="Montserrat"/>
                <a:sym typeface="Montserrat"/>
              </a:rPr>
            </a:br>
            <a:r>
              <a:rPr lang="en-US" sz="4800" b="1" i="0" u="none" strike="noStrike" cap="none">
                <a:solidFill>
                  <a:srgbClr val="5B7285"/>
                </a:solidFill>
                <a:latin typeface="Montserrat"/>
                <a:ea typeface="Montserrat"/>
                <a:cs typeface="Montserrat"/>
                <a:sym typeface="Montserrat"/>
              </a:rPr>
              <a:t>CRITICAL</a:t>
            </a:r>
            <a:endParaRPr sz="4800" b="1" i="0" u="none" strike="noStrike" cap="none">
              <a:solidFill>
                <a:srgbClr val="5B7285"/>
              </a:solidFill>
              <a:latin typeface="Montserrat"/>
              <a:ea typeface="Montserrat"/>
              <a:cs typeface="Montserrat"/>
              <a:sym typeface="Montserrat"/>
            </a:endParaRPr>
          </a:p>
        </p:txBody>
      </p:sp>
      <p:sp>
        <p:nvSpPr>
          <p:cNvPr id="293" name="Google Shape;293;p26"/>
          <p:cNvSpPr txBox="1">
            <a:spLocks noGrp="1"/>
          </p:cNvSpPr>
          <p:nvPr>
            <p:ph type="subTitle" idx="4294967295"/>
          </p:nvPr>
        </p:nvSpPr>
        <p:spPr>
          <a:xfrm>
            <a:off x="685800" y="4241800"/>
            <a:ext cx="6858000" cy="10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Karla"/>
              <a:buNone/>
            </a:pPr>
            <a:r>
              <a:rPr lang="en-US" sz="2400" b="0" i="0" u="none" strike="noStrike" cap="none">
                <a:solidFill>
                  <a:srgbClr val="292929"/>
                </a:solidFill>
                <a:latin typeface="Karla"/>
                <a:ea typeface="Karla"/>
                <a:cs typeface="Karla"/>
                <a:sym typeface="Karla"/>
              </a:rPr>
              <a:t>The origin, governance, and power dynamics of the universe and mankind can be scientifically explained solely in materialistic and human terms without reference to any imagined divine involvement.</a:t>
            </a:r>
            <a:endParaRPr sz="2400" b="0" i="0" u="none" strike="noStrike" cap="none">
              <a:solidFill>
                <a:srgbClr val="292929"/>
              </a:solidFill>
              <a:latin typeface="Karla"/>
              <a:ea typeface="Karla"/>
              <a:cs typeface="Karla"/>
              <a:sym typeface="Karla"/>
            </a:endParaRPr>
          </a:p>
        </p:txBody>
      </p:sp>
      <p:sp>
        <p:nvSpPr>
          <p:cNvPr id="294" name="Google Shape;294;p26"/>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26</a:t>
            </a:fld>
            <a:endParaRPr/>
          </a:p>
        </p:txBody>
      </p:sp>
      <p:grpSp>
        <p:nvGrpSpPr>
          <p:cNvPr id="295" name="Google Shape;295;p26"/>
          <p:cNvGrpSpPr/>
          <p:nvPr/>
        </p:nvGrpSpPr>
        <p:grpSpPr>
          <a:xfrm>
            <a:off x="747105" y="955686"/>
            <a:ext cx="776895" cy="1254119"/>
            <a:chOff x="3979850" y="1598950"/>
            <a:chExt cx="356825" cy="505375"/>
          </a:xfrm>
        </p:grpSpPr>
        <p:sp>
          <p:nvSpPr>
            <p:cNvPr id="296" name="Google Shape;296;p26"/>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2225" cap="rnd" cmpd="sng">
              <a:solidFill>
                <a:srgbClr val="5B7285"/>
              </a:solidFill>
              <a:prstDash val="solid"/>
              <a:round/>
              <a:headEnd type="none" w="sm" len="sm"/>
              <a:tailEnd type="none" w="sm" len="sm"/>
            </a:ln>
            <a:effectLst>
              <a:outerShdw blurRad="38100" dist="12700" dir="2400000" algn="ctr" rotWithShape="0">
                <a:srgbClr val="5B7285"/>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297" name="Google Shape;297;p26"/>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2225" cap="rnd" cmpd="sng">
              <a:solidFill>
                <a:srgbClr val="5B7285"/>
              </a:solidFill>
              <a:prstDash val="solid"/>
              <a:round/>
              <a:headEnd type="none" w="sm" len="sm"/>
              <a:tailEnd type="none" w="sm" len="sm"/>
            </a:ln>
            <a:effectLst>
              <a:outerShdw blurRad="38100" dist="12700" dir="2400000" algn="ctr" rotWithShape="0">
                <a:srgbClr val="5B7285"/>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5B7285"/>
                </a:solidFill>
              </a:rPr>
              <a:t>Critical</a:t>
            </a:r>
            <a:r>
              <a:rPr lang="en-US" sz="2800">
                <a:solidFill>
                  <a:srgbClr val="000000"/>
                </a:solidFill>
              </a:rPr>
              <a:t> </a:t>
            </a:r>
            <a:r>
              <a:rPr lang="en-US" sz="2800"/>
              <a:t>definition</a:t>
            </a:r>
            <a:endParaRPr sz="2800"/>
          </a:p>
        </p:txBody>
      </p:sp>
      <p:sp>
        <p:nvSpPr>
          <p:cNvPr id="303" name="Google Shape;303;p27"/>
          <p:cNvSpPr txBox="1">
            <a:spLocks noGrp="1"/>
          </p:cNvSpPr>
          <p:nvPr>
            <p:ph type="body" idx="1"/>
          </p:nvPr>
        </p:nvSpPr>
        <p:spPr>
          <a:xfrm>
            <a:off x="838250" y="1803400"/>
            <a:ext cx="6476950" cy="4267200"/>
          </a:xfrm>
          <a:prstGeom prst="rect">
            <a:avLst/>
          </a:prstGeom>
          <a:noFill/>
          <a:ln>
            <a:noFill/>
          </a:ln>
        </p:spPr>
        <p:txBody>
          <a:bodyPr spcFirstLastPara="1" wrap="square" lIns="91425" tIns="91425" rIns="91425" bIns="91425" anchor="t" anchorCtr="0">
            <a:noAutofit/>
          </a:bodyPr>
          <a:lstStyle/>
          <a:p>
            <a:pPr marL="91440" lvl="0" indent="0" algn="l" rtl="0">
              <a:lnSpc>
                <a:spcPct val="100000"/>
              </a:lnSpc>
              <a:spcBef>
                <a:spcPts val="0"/>
              </a:spcBef>
              <a:spcAft>
                <a:spcPts val="0"/>
              </a:spcAft>
              <a:buSzPts val="2000"/>
              <a:buNone/>
            </a:pPr>
            <a:r>
              <a:rPr lang="en-US" b="1">
                <a:solidFill>
                  <a:srgbClr val="5B7285"/>
                </a:solidFill>
              </a:rPr>
              <a:t>Etymology: </a:t>
            </a:r>
            <a:r>
              <a:rPr lang="en-US" i="1">
                <a:solidFill>
                  <a:srgbClr val="292929"/>
                </a:solidFill>
              </a:rPr>
              <a:t>from Latin </a:t>
            </a:r>
            <a:r>
              <a:rPr lang="en-US" i="1">
                <a:solidFill>
                  <a:srgbClr val="292929"/>
                </a:solidFill>
                <a:latin typeface="Arial"/>
                <a:ea typeface="Arial"/>
                <a:cs typeface="Arial"/>
                <a:sym typeface="Arial"/>
              </a:rPr>
              <a:t>“</a:t>
            </a:r>
            <a:r>
              <a:rPr lang="en-US" i="1">
                <a:solidFill>
                  <a:srgbClr val="292929"/>
                </a:solidFill>
              </a:rPr>
              <a:t>criticus</a:t>
            </a:r>
            <a:r>
              <a:rPr lang="en-US" i="1">
                <a:solidFill>
                  <a:srgbClr val="292929"/>
                </a:solidFill>
                <a:latin typeface="Arial"/>
                <a:ea typeface="Arial"/>
                <a:cs typeface="Arial"/>
                <a:sym typeface="Arial"/>
              </a:rPr>
              <a:t>”</a:t>
            </a:r>
            <a:r>
              <a:rPr lang="en-US" i="1">
                <a:solidFill>
                  <a:srgbClr val="292929"/>
                </a:solidFill>
              </a:rPr>
              <a:t> = </a:t>
            </a:r>
            <a:r>
              <a:rPr lang="en-US" i="1">
                <a:solidFill>
                  <a:srgbClr val="292929"/>
                </a:solidFill>
                <a:latin typeface="Arial"/>
                <a:ea typeface="Arial"/>
                <a:cs typeface="Arial"/>
                <a:sym typeface="Arial"/>
              </a:rPr>
              <a:t>“</a:t>
            </a:r>
            <a:r>
              <a:rPr lang="en-US" i="1">
                <a:solidFill>
                  <a:srgbClr val="292929"/>
                </a:solidFill>
              </a:rPr>
              <a:t>judgmental”</a:t>
            </a:r>
            <a:endParaRPr i="1">
              <a:solidFill>
                <a:srgbClr val="292929"/>
              </a:solidFill>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Exercising or involving judgment or judicious evaluation to see a thing clearly in order to judge it properly.</a:t>
            </a:r>
            <a:endParaRPr i="1">
              <a:solidFill>
                <a:srgbClr val="292929"/>
              </a:solidFill>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Consisting of or involving criticism, or inclined to look for and point out faults and defects.</a:t>
            </a:r>
            <a:endParaRPr i="1">
              <a:solidFill>
                <a:srgbClr val="292929"/>
              </a:solidFill>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Relating to or being a transition point or specially important juncture.</a:t>
            </a:r>
            <a:endParaRPr/>
          </a:p>
          <a:p>
            <a:pPr marL="91440" lvl="0" indent="0" algn="l" rtl="0">
              <a:lnSpc>
                <a:spcPct val="100000"/>
              </a:lnSpc>
              <a:spcBef>
                <a:spcPts val="1200"/>
              </a:spcBef>
              <a:spcAft>
                <a:spcPts val="0"/>
              </a:spcAft>
              <a:buSzPts val="2000"/>
              <a:buNone/>
            </a:pPr>
            <a:r>
              <a:rPr lang="en-US" b="1">
                <a:solidFill>
                  <a:srgbClr val="5B7285"/>
                </a:solidFill>
              </a:rPr>
              <a:t>Synonyms: </a:t>
            </a:r>
            <a:r>
              <a:rPr lang="en-US" i="1">
                <a:solidFill>
                  <a:srgbClr val="292929"/>
                </a:solidFill>
              </a:rPr>
              <a:t>evaluative, analytical, expository, faultfinding, judgmental, grave, serious, dangerous, risky</a:t>
            </a:r>
            <a:endParaRPr i="1">
              <a:solidFill>
                <a:srgbClr val="292929"/>
              </a:solidFill>
            </a:endParaRPr>
          </a:p>
          <a:p>
            <a:pPr marL="91440" lvl="0" indent="0" algn="l" rtl="0">
              <a:lnSpc>
                <a:spcPct val="100000"/>
              </a:lnSpc>
              <a:spcBef>
                <a:spcPts val="600"/>
              </a:spcBef>
              <a:spcAft>
                <a:spcPts val="600"/>
              </a:spcAft>
              <a:buSzPts val="2000"/>
              <a:buNone/>
            </a:pPr>
            <a:endParaRPr sz="1800" i="1"/>
          </a:p>
        </p:txBody>
      </p:sp>
      <p:sp>
        <p:nvSpPr>
          <p:cNvPr id="304" name="Google Shape;304;p27"/>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
        <p:nvSpPr>
          <p:cNvPr id="305" name="Google Shape;305;p27"/>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09"/>
        <p:cNvGrpSpPr/>
        <p:nvPr/>
      </p:nvGrpSpPr>
      <p:grpSpPr>
        <a:xfrm>
          <a:off x="0" y="0"/>
          <a:ext cx="0" cy="0"/>
          <a:chOff x="0" y="0"/>
          <a:chExt cx="0" cy="0"/>
        </a:xfrm>
      </p:grpSpPr>
      <p:sp>
        <p:nvSpPr>
          <p:cNvPr id="310" name="Google Shape;310;p28"/>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5B7285"/>
                </a:solidFill>
              </a:rPr>
              <a:t>Critical Theory </a:t>
            </a:r>
            <a:r>
              <a:rPr lang="en-US" sz="2800"/>
              <a:t>background</a:t>
            </a:r>
            <a:endParaRPr sz="2800"/>
          </a:p>
        </p:txBody>
      </p:sp>
      <p:sp>
        <p:nvSpPr>
          <p:cNvPr id="311" name="Google Shape;311;p28"/>
          <p:cNvSpPr txBox="1">
            <a:spLocks noGrp="1"/>
          </p:cNvSpPr>
          <p:nvPr>
            <p:ph type="body" idx="1"/>
          </p:nvPr>
        </p:nvSpPr>
        <p:spPr>
          <a:xfrm>
            <a:off x="838250" y="1803400"/>
            <a:ext cx="6553150" cy="4267200"/>
          </a:xfrm>
          <a:prstGeom prst="rect">
            <a:avLst/>
          </a:prstGeom>
          <a:noFill/>
          <a:ln>
            <a:noFill/>
          </a:ln>
        </p:spPr>
        <p:txBody>
          <a:bodyPr spcFirstLastPara="1" wrap="square" lIns="91425" tIns="91425" rIns="91425" bIns="91425" anchor="t" anchorCtr="0">
            <a:noAutofit/>
          </a:bodyPr>
          <a:lstStyle/>
          <a:p>
            <a:pPr marL="91440" lvl="0" indent="0" algn="l" rtl="0">
              <a:lnSpc>
                <a:spcPct val="100000"/>
              </a:lnSpc>
              <a:spcBef>
                <a:spcPts val="0"/>
              </a:spcBef>
              <a:spcAft>
                <a:spcPts val="0"/>
              </a:spcAft>
              <a:buSzPts val="2000"/>
              <a:buNone/>
            </a:pPr>
            <a:r>
              <a:rPr lang="en-US" sz="1800" b="1">
                <a:solidFill>
                  <a:srgbClr val="5B7285"/>
                </a:solidFill>
              </a:rPr>
              <a:t>Internet Encyclopedia of Philosophy</a:t>
            </a:r>
            <a:endParaRPr/>
          </a:p>
          <a:p>
            <a:pPr marL="91440" lvl="0" indent="0" algn="l" rtl="0">
              <a:lnSpc>
                <a:spcPct val="100000"/>
              </a:lnSpc>
              <a:spcBef>
                <a:spcPts val="0"/>
              </a:spcBef>
              <a:spcAft>
                <a:spcPts val="0"/>
              </a:spcAft>
              <a:buSzPts val="2000"/>
              <a:buNone/>
            </a:pPr>
            <a:r>
              <a:rPr lang="en-US" sz="1800" i="1">
                <a:solidFill>
                  <a:srgbClr val="292929"/>
                </a:solidFill>
              </a:rPr>
              <a:t>“The Frankfurt School, known more appropriately as Critical Theory, is a philosophical and sociological movement spread across many universities around the world. It was originally located at the Institute for Social Research at the Goethe University in Frankfurt, Germany. The Institute was founded in 1923 with the aim of developing Marxist studies in Germany. After 1933, the Nazis forced its closure, and the Institute was moved to the United States where it found hospitality at Columbia University in New York City.” </a:t>
            </a:r>
            <a:endParaRPr/>
          </a:p>
          <a:p>
            <a:pPr marL="91440" lvl="0" indent="0" algn="l" rtl="0">
              <a:lnSpc>
                <a:spcPct val="100000"/>
              </a:lnSpc>
              <a:spcBef>
                <a:spcPts val="1200"/>
              </a:spcBef>
              <a:spcAft>
                <a:spcPts val="0"/>
              </a:spcAft>
              <a:buSzPts val="2000"/>
              <a:buNone/>
            </a:pPr>
            <a:r>
              <a:rPr lang="en-US" sz="1800" b="1">
                <a:solidFill>
                  <a:srgbClr val="5B7285"/>
                </a:solidFill>
              </a:rPr>
              <a:t>Politica Magazine</a:t>
            </a:r>
            <a:r>
              <a:rPr lang="en-US" sz="1800">
                <a:solidFill>
                  <a:srgbClr val="292929"/>
                </a:solidFill>
              </a:rPr>
              <a:t>, May 2022</a:t>
            </a:r>
            <a:endParaRPr sz="1800" i="1">
              <a:solidFill>
                <a:srgbClr val="292929"/>
              </a:solidFill>
            </a:endParaRPr>
          </a:p>
          <a:p>
            <a:pPr marL="91440" lvl="0" indent="0" algn="l" rtl="0">
              <a:lnSpc>
                <a:spcPct val="100000"/>
              </a:lnSpc>
              <a:spcBef>
                <a:spcPts val="0"/>
              </a:spcBef>
              <a:spcAft>
                <a:spcPts val="1200"/>
              </a:spcAft>
              <a:buSzPts val="2000"/>
              <a:buNone/>
            </a:pPr>
            <a:r>
              <a:rPr lang="en-US" sz="1800" i="1">
                <a:solidFill>
                  <a:srgbClr val="292929"/>
                </a:solidFill>
              </a:rPr>
              <a:t>“Critical race theory is an analytical framework developed by legal scholars that examines how race and racism have become ingrained in American law and institutions since slavery and Jim Crow.”</a:t>
            </a:r>
            <a:endParaRPr sz="1800">
              <a:solidFill>
                <a:srgbClr val="292929"/>
              </a:solidFill>
            </a:endParaRPr>
          </a:p>
        </p:txBody>
      </p:sp>
      <p:sp>
        <p:nvSpPr>
          <p:cNvPr id="312" name="Google Shape;312;p2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28</a:t>
            </a:fld>
            <a:endParaRPr/>
          </a:p>
        </p:txBody>
      </p:sp>
      <p:sp>
        <p:nvSpPr>
          <p:cNvPr id="313" name="Google Shape;313;p28"/>
          <p:cNvSpPr/>
          <p:nvPr/>
        </p:nvSpPr>
        <p:spPr>
          <a:xfrm>
            <a:off x="169333"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17"/>
        <p:cNvGrpSpPr/>
        <p:nvPr/>
      </p:nvGrpSpPr>
      <p:grpSpPr>
        <a:xfrm>
          <a:off x="0" y="0"/>
          <a:ext cx="0" cy="0"/>
          <a:chOff x="0" y="0"/>
          <a:chExt cx="0" cy="0"/>
        </a:xfrm>
      </p:grpSpPr>
      <p:sp>
        <p:nvSpPr>
          <p:cNvPr id="318" name="Google Shape;318;p29"/>
          <p:cNvSpPr txBox="1">
            <a:spLocks noGrp="1"/>
          </p:cNvSpPr>
          <p:nvPr>
            <p:ph type="title"/>
          </p:nvPr>
        </p:nvSpPr>
        <p:spPr>
          <a:xfrm>
            <a:off x="838350" y="1191335"/>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5B7285"/>
                </a:solidFill>
              </a:rPr>
              <a:t>Critical Theory </a:t>
            </a:r>
            <a:r>
              <a:rPr lang="en-US" sz="2800"/>
              <a:t>elements</a:t>
            </a:r>
            <a:endParaRPr sz="2800"/>
          </a:p>
        </p:txBody>
      </p:sp>
      <p:sp>
        <p:nvSpPr>
          <p:cNvPr id="319" name="Google Shape;319;p29"/>
          <p:cNvSpPr txBox="1">
            <a:spLocks noGrp="1"/>
          </p:cNvSpPr>
          <p:nvPr>
            <p:ph type="body" idx="1"/>
          </p:nvPr>
        </p:nvSpPr>
        <p:spPr>
          <a:xfrm>
            <a:off x="838250" y="1803400"/>
            <a:ext cx="64007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10000"/>
              </a:lnSpc>
              <a:spcBef>
                <a:spcPts val="0"/>
              </a:spcBef>
              <a:spcAft>
                <a:spcPts val="0"/>
              </a:spcAft>
              <a:buSzPts val="2000"/>
              <a:buFont typeface="Arial"/>
              <a:buAutoNum type="arabicPeriod"/>
            </a:pPr>
            <a:r>
              <a:rPr lang="en-US" sz="1800" i="1">
                <a:solidFill>
                  <a:srgbClr val="292929"/>
                </a:solidFill>
              </a:rPr>
              <a:t>A philosophical approach to culture involving assessment and critique of society and culture that seeks to confront the social, historical, and ideological forces and structures that produce and constrain it. The term is derived from the Marxist work of the Frankfurt School.</a:t>
            </a:r>
            <a:endParaRPr/>
          </a:p>
          <a:p>
            <a:pPr marL="365760" lvl="0" indent="-274319" algn="l" rtl="0">
              <a:lnSpc>
                <a:spcPct val="110000"/>
              </a:lnSpc>
              <a:spcBef>
                <a:spcPts val="600"/>
              </a:spcBef>
              <a:spcAft>
                <a:spcPts val="0"/>
              </a:spcAft>
              <a:buSzPts val="2000"/>
              <a:buFont typeface="Arial"/>
              <a:buAutoNum type="arabicPeriod"/>
            </a:pPr>
            <a:r>
              <a:rPr lang="en-US" sz="1800" i="1">
                <a:solidFill>
                  <a:srgbClr val="292929"/>
                </a:solidFill>
              </a:rPr>
              <a:t>A social theory that aims to critique and change society as a whole. Critical theories attempt to find the underlying assumptions in social life that keep people from fully and truly understanding how the world works.</a:t>
            </a:r>
            <a:endParaRPr/>
          </a:p>
          <a:p>
            <a:pPr marL="365760" lvl="0" indent="-274319" algn="l" rtl="0">
              <a:lnSpc>
                <a:spcPct val="110000"/>
              </a:lnSpc>
              <a:spcBef>
                <a:spcPts val="600"/>
              </a:spcBef>
              <a:spcAft>
                <a:spcPts val="600"/>
              </a:spcAft>
              <a:buSzPts val="2000"/>
              <a:buFont typeface="Arial"/>
              <a:buAutoNum type="arabicPeriod"/>
            </a:pPr>
            <a:r>
              <a:rPr lang="en-US" sz="1800" i="1">
                <a:solidFill>
                  <a:srgbClr val="292929"/>
                </a:solidFill>
              </a:rPr>
              <a:t>Any idealistic or metaphysical claims about life after death or a god or grand designer beyond the material world we see are baseless and irrelevant.</a:t>
            </a:r>
            <a:endParaRPr sz="1800" i="1">
              <a:solidFill>
                <a:srgbClr val="292929"/>
              </a:solidFill>
            </a:endParaRPr>
          </a:p>
        </p:txBody>
      </p:sp>
      <p:sp>
        <p:nvSpPr>
          <p:cNvPr id="320" name="Google Shape;320;p2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29</a:t>
            </a:fld>
            <a:endParaRPr/>
          </a:p>
        </p:txBody>
      </p:sp>
      <p:sp>
        <p:nvSpPr>
          <p:cNvPr id="321" name="Google Shape;321;p29"/>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70"/>
        <p:cNvGrpSpPr/>
        <p:nvPr/>
      </p:nvGrpSpPr>
      <p:grpSpPr>
        <a:xfrm>
          <a:off x="0" y="0"/>
          <a:ext cx="0" cy="0"/>
          <a:chOff x="0" y="0"/>
          <a:chExt cx="0" cy="0"/>
        </a:xfrm>
      </p:grpSpPr>
      <p:sp>
        <p:nvSpPr>
          <p:cNvPr id="71" name="Google Shape;71;p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pic>
        <p:nvPicPr>
          <p:cNvPr id="72" name="Google Shape;72;p3"/>
          <p:cNvPicPr preferRelativeResize="0"/>
          <p:nvPr/>
        </p:nvPicPr>
        <p:blipFill rotWithShape="1">
          <a:blip r:embed="rId3">
            <a:alphaModFix/>
          </a:blip>
          <a:srcRect/>
          <a:stretch/>
        </p:blipFill>
        <p:spPr>
          <a:xfrm>
            <a:off x="0" y="-59147"/>
            <a:ext cx="9160933" cy="5850347"/>
          </a:xfrm>
          <a:prstGeom prst="rect">
            <a:avLst/>
          </a:prstGeom>
          <a:noFill/>
          <a:ln>
            <a:noFill/>
          </a:ln>
        </p:spPr>
      </p:pic>
      <p:sp>
        <p:nvSpPr>
          <p:cNvPr id="73" name="Google Shape;73;p3"/>
          <p:cNvSpPr txBox="1"/>
          <p:nvPr/>
        </p:nvSpPr>
        <p:spPr>
          <a:xfrm>
            <a:off x="0" y="4648200"/>
            <a:ext cx="9160933" cy="2308324"/>
          </a:xfrm>
          <a:prstGeom prst="rect">
            <a:avLst/>
          </a:prstGeom>
          <a:solidFill>
            <a:srgbClr val="002E2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a:solidFill>
                  <a:srgbClr val="FFFF00"/>
                </a:solidFill>
                <a:latin typeface="Arial"/>
                <a:ea typeface="Arial"/>
                <a:cs typeface="Arial"/>
                <a:sym typeface="Arial"/>
              </a:rPr>
              <a:t>iamrochester.com/showings</a:t>
            </a:r>
            <a:endParaRPr sz="2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May 29 @ 3:00pm	June 1 @ 7:00pm	June 3 @ 6:00pm	June 17 @ 7:00pm	June 24</a:t>
            </a:r>
            <a:endParaRPr sz="1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200" b="0" i="1" u="none" strike="noStrike" cap="none">
                <a:solidFill>
                  <a:schemeClr val="lt1"/>
                </a:solidFill>
                <a:latin typeface="Arial"/>
                <a:ea typeface="Arial"/>
                <a:cs typeface="Arial"/>
                <a:sym typeface="Arial"/>
              </a:rPr>
              <a:t>First Pres Church 	Youth for Christ	In Christ New Hope 	Edgewood Free Meth	Parkridge Free Meth </a:t>
            </a:r>
            <a:br>
              <a:rPr lang="en-US" sz="1200" b="0" i="1" u="none" strike="noStrike" cap="none">
                <a:solidFill>
                  <a:schemeClr val="lt1"/>
                </a:solidFill>
                <a:latin typeface="Arial"/>
                <a:ea typeface="Arial"/>
                <a:cs typeface="Arial"/>
                <a:sym typeface="Arial"/>
              </a:rPr>
            </a:br>
            <a:r>
              <a:rPr lang="en-US" sz="1200" b="0" i="1" u="none" strike="noStrike" cap="none">
                <a:solidFill>
                  <a:schemeClr val="lt1"/>
                </a:solidFill>
                <a:latin typeface="Arial"/>
                <a:ea typeface="Arial"/>
                <a:cs typeface="Arial"/>
                <a:sym typeface="Arial"/>
              </a:rPr>
              <a:t>34 E Albion Street	1 Favor Street	155 Pinnacle Road	111 E. Jefferson Road	10 Straub Road</a:t>
            </a:r>
            <a:br>
              <a:rPr lang="en-US" sz="1200" b="0" i="1" u="none" strike="noStrike" cap="none">
                <a:solidFill>
                  <a:schemeClr val="lt1"/>
                </a:solidFill>
                <a:latin typeface="Arial"/>
                <a:ea typeface="Arial"/>
                <a:cs typeface="Arial"/>
                <a:sym typeface="Arial"/>
              </a:rPr>
            </a:br>
            <a:r>
              <a:rPr lang="en-US" sz="1200" b="0" i="1" u="none" strike="noStrike" cap="none">
                <a:solidFill>
                  <a:schemeClr val="lt1"/>
                </a:solidFill>
                <a:latin typeface="Arial"/>
                <a:ea typeface="Arial"/>
                <a:cs typeface="Arial"/>
                <a:sym typeface="Arial"/>
              </a:rPr>
              <a:t>Holley, NY 14470	Rochester, NY 14608	Rochester, NY 14623	Pittsford NY 14534	Rochester, NY 14626</a:t>
            </a:r>
            <a:br>
              <a:rPr lang="en-US" sz="1200" b="0" i="1" u="none" strike="noStrike" cap="none">
                <a:solidFill>
                  <a:schemeClr val="lt1"/>
                </a:solidFill>
                <a:latin typeface="Arial"/>
                <a:ea typeface="Arial"/>
                <a:cs typeface="Arial"/>
                <a:sym typeface="Arial"/>
              </a:rPr>
            </a:br>
            <a:r>
              <a:rPr lang="en-US" sz="1200" b="0" i="1" u="none" strike="noStrike" cap="none">
                <a:solidFill>
                  <a:schemeClr val="lt1"/>
                </a:solidFill>
                <a:latin typeface="Arial"/>
                <a:ea typeface="Arial"/>
                <a:cs typeface="Arial"/>
                <a:sym typeface="Arial"/>
              </a:rPr>
              <a:t>(585) 638-6770	(585) 256-5050	585-334-8730	585-244-9200	(585) 227-0990</a:t>
            </a:r>
            <a:endParaRPr/>
          </a:p>
          <a:p>
            <a:pPr marL="0" marR="0" lvl="0" indent="0" algn="l" rtl="0">
              <a:lnSpc>
                <a:spcPct val="100000"/>
              </a:lnSpc>
              <a:spcBef>
                <a:spcPts val="0"/>
              </a:spcBef>
              <a:spcAft>
                <a:spcPts val="0"/>
              </a:spcAft>
              <a:buNone/>
            </a:pPr>
            <a:endParaRPr sz="12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838350" y="1191335"/>
            <a:ext cx="6324450" cy="6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2800">
                <a:solidFill>
                  <a:srgbClr val="5B7285"/>
                </a:solidFill>
              </a:rPr>
              <a:t>Dialectial</a:t>
            </a:r>
            <a:r>
              <a:rPr lang="en-US" sz="2800">
                <a:solidFill>
                  <a:srgbClr val="000000"/>
                </a:solidFill>
              </a:rPr>
              <a:t> </a:t>
            </a:r>
            <a:r>
              <a:rPr lang="en-US" sz="2800"/>
              <a:t>&amp;</a:t>
            </a:r>
            <a:br>
              <a:rPr lang="en-US" sz="2800"/>
            </a:br>
            <a:r>
              <a:rPr lang="en-US" sz="2800">
                <a:solidFill>
                  <a:srgbClr val="5B7285"/>
                </a:solidFill>
              </a:rPr>
              <a:t>Historical Materialism</a:t>
            </a:r>
            <a:endParaRPr sz="2800">
              <a:solidFill>
                <a:srgbClr val="5B7285"/>
              </a:solidFill>
            </a:endParaRPr>
          </a:p>
        </p:txBody>
      </p:sp>
      <p:sp>
        <p:nvSpPr>
          <p:cNvPr id="327" name="Google Shape;327;p30"/>
          <p:cNvSpPr txBox="1">
            <a:spLocks noGrp="1"/>
          </p:cNvSpPr>
          <p:nvPr>
            <p:ph type="body" idx="1"/>
          </p:nvPr>
        </p:nvSpPr>
        <p:spPr>
          <a:xfrm>
            <a:off x="838250" y="2057400"/>
            <a:ext cx="6172150" cy="40132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0"/>
              </a:spcBef>
              <a:spcAft>
                <a:spcPts val="0"/>
              </a:spcAft>
              <a:buSzPts val="2000"/>
              <a:buNone/>
            </a:pPr>
            <a:r>
              <a:rPr lang="en-US" sz="1800" b="1" i="1">
                <a:solidFill>
                  <a:srgbClr val="5B7285"/>
                </a:solidFill>
              </a:rPr>
              <a:t>Dialectical materialism </a:t>
            </a:r>
            <a:r>
              <a:rPr lang="en-US" sz="1800" i="1">
                <a:solidFill>
                  <a:srgbClr val="292929"/>
                </a:solidFill>
              </a:rPr>
              <a:t>is the world outlook of the Marxist-Leninist party. It is called dialectical materialism because its approach to the phenomena of nature its method of studying and apprehending them, is dialectical, while its interpretation of the phenomena of nature, its conception of these phenomena, its theory, is materialistic.</a:t>
            </a:r>
            <a:endParaRPr/>
          </a:p>
          <a:p>
            <a:pPr marL="101600" lvl="0" indent="0" algn="l" rtl="0">
              <a:lnSpc>
                <a:spcPct val="110000"/>
              </a:lnSpc>
              <a:spcBef>
                <a:spcPts val="1200"/>
              </a:spcBef>
              <a:spcAft>
                <a:spcPts val="0"/>
              </a:spcAft>
              <a:buSzPts val="2000"/>
              <a:buNone/>
            </a:pPr>
            <a:r>
              <a:rPr lang="en-US" sz="1800" b="1" i="1">
                <a:solidFill>
                  <a:srgbClr val="5B7285"/>
                </a:solidFill>
              </a:rPr>
              <a:t>Historical materialism </a:t>
            </a:r>
            <a:r>
              <a:rPr lang="en-US" sz="1800" i="1">
                <a:solidFill>
                  <a:srgbClr val="292929"/>
                </a:solidFill>
              </a:rPr>
              <a:t>is the extension of the principles of dialectical materialism to the study of social life, an application of the principles of dialectical materialism to the phenomena of the life of society, to the study of society and of its history.</a:t>
            </a:r>
            <a:endParaRPr/>
          </a:p>
          <a:p>
            <a:pPr marL="101600" lvl="0" indent="0" algn="l" rtl="0">
              <a:lnSpc>
                <a:spcPct val="80000"/>
              </a:lnSpc>
              <a:spcBef>
                <a:spcPts val="0"/>
              </a:spcBef>
              <a:spcAft>
                <a:spcPts val="0"/>
              </a:spcAft>
              <a:buSzPts val="2000"/>
              <a:buNone/>
            </a:pPr>
            <a:r>
              <a:rPr lang="en-US" sz="1800" b="1" i="1"/>
              <a:t>			</a:t>
            </a:r>
            <a:r>
              <a:rPr lang="en-US" sz="1600" b="1">
                <a:solidFill>
                  <a:srgbClr val="5B7285"/>
                </a:solidFill>
              </a:rPr>
              <a:t>Joseph Stalin, September 1938</a:t>
            </a:r>
            <a:endParaRPr/>
          </a:p>
          <a:p>
            <a:pPr marL="101600" lvl="0" indent="0" algn="l" rtl="0">
              <a:lnSpc>
                <a:spcPct val="100000"/>
              </a:lnSpc>
              <a:spcBef>
                <a:spcPts val="0"/>
              </a:spcBef>
              <a:spcAft>
                <a:spcPts val="0"/>
              </a:spcAft>
              <a:buSzPts val="2000"/>
              <a:buNone/>
            </a:pPr>
            <a:endParaRPr sz="1400" b="1"/>
          </a:p>
        </p:txBody>
      </p:sp>
      <p:sp>
        <p:nvSpPr>
          <p:cNvPr id="328" name="Google Shape;328;p30"/>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30</a:t>
            </a:fld>
            <a:endParaRPr/>
          </a:p>
        </p:txBody>
      </p:sp>
      <p:sp>
        <p:nvSpPr>
          <p:cNvPr id="329" name="Google Shape;329;p30"/>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33"/>
        <p:cNvGrpSpPr/>
        <p:nvPr/>
      </p:nvGrpSpPr>
      <p:grpSpPr>
        <a:xfrm>
          <a:off x="0" y="0"/>
          <a:ext cx="0" cy="0"/>
          <a:chOff x="0" y="0"/>
          <a:chExt cx="0" cy="0"/>
        </a:xfrm>
      </p:grpSpPr>
      <p:sp>
        <p:nvSpPr>
          <p:cNvPr id="334" name="Google Shape;334;p31"/>
          <p:cNvSpPr txBox="1">
            <a:spLocks noGrp="1"/>
          </p:cNvSpPr>
          <p:nvPr>
            <p:ph type="title"/>
          </p:nvPr>
        </p:nvSpPr>
        <p:spPr>
          <a:xfrm>
            <a:off x="838350" y="1191335"/>
            <a:ext cx="62482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t>What is </a:t>
            </a:r>
            <a:r>
              <a:rPr lang="en-US" sz="2800">
                <a:solidFill>
                  <a:srgbClr val="5B7285"/>
                </a:solidFill>
              </a:rPr>
              <a:t>Dialectial Materialism</a:t>
            </a:r>
            <a:r>
              <a:rPr lang="en-US" sz="2800"/>
              <a:t>?</a:t>
            </a:r>
            <a:endParaRPr sz="2800"/>
          </a:p>
        </p:txBody>
      </p:sp>
      <p:sp>
        <p:nvSpPr>
          <p:cNvPr id="335" name="Google Shape;335;p31"/>
          <p:cNvSpPr txBox="1">
            <a:spLocks noGrp="1"/>
          </p:cNvSpPr>
          <p:nvPr>
            <p:ph type="body" idx="1"/>
          </p:nvPr>
        </p:nvSpPr>
        <p:spPr>
          <a:xfrm>
            <a:off x="838250" y="2006601"/>
            <a:ext cx="6400750" cy="4064000"/>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0"/>
              </a:spcBef>
              <a:spcAft>
                <a:spcPts val="0"/>
              </a:spcAft>
              <a:buSzPts val="2000"/>
              <a:buNone/>
            </a:pPr>
            <a:r>
              <a:rPr lang="en-US" sz="2200" b="1">
                <a:solidFill>
                  <a:srgbClr val="5B7285"/>
                </a:solidFill>
              </a:rPr>
              <a:t>Dialectics: </a:t>
            </a:r>
            <a:r>
              <a:rPr lang="en-US" sz="2200" b="1" i="1">
                <a:solidFill>
                  <a:srgbClr val="5B7285"/>
                </a:solidFill>
              </a:rPr>
              <a:t>dialego </a:t>
            </a:r>
            <a:r>
              <a:rPr lang="en-US" sz="2200" b="1">
                <a:solidFill>
                  <a:srgbClr val="5B7285"/>
                </a:solidFill>
              </a:rPr>
              <a:t>= “to discourse, to debate”</a:t>
            </a:r>
            <a:endParaRPr sz="2200" b="1">
              <a:solidFill>
                <a:srgbClr val="5B7285"/>
              </a:solidFill>
            </a:endParaRPr>
          </a:p>
          <a:p>
            <a:pPr marL="411480" lvl="0" indent="-228600" algn="l" rtl="0">
              <a:lnSpc>
                <a:spcPct val="100000"/>
              </a:lnSpc>
              <a:spcBef>
                <a:spcPts val="600"/>
              </a:spcBef>
              <a:spcAft>
                <a:spcPts val="0"/>
              </a:spcAft>
              <a:buSzPts val="2000"/>
              <a:buChar char="▸"/>
            </a:pPr>
            <a:r>
              <a:rPr lang="en-US" sz="1800" i="1"/>
              <a:t>In its proper meaning, dialectics is the study of the contradiction within the very essence of things, the ‘struggle’ of opposites.</a:t>
            </a:r>
            <a:r>
              <a:rPr lang="en-US" sz="1800" b="1" i="1"/>
              <a:t>		</a:t>
            </a:r>
            <a:r>
              <a:rPr lang="en-US" sz="1800" b="1">
                <a:solidFill>
                  <a:srgbClr val="5B7285"/>
                </a:solidFill>
              </a:rPr>
              <a:t>Lenin ~1914</a:t>
            </a:r>
            <a:endParaRPr/>
          </a:p>
          <a:p>
            <a:pPr marL="411480" lvl="0" indent="-228600" algn="l" rtl="0">
              <a:lnSpc>
                <a:spcPct val="100000"/>
              </a:lnSpc>
              <a:spcBef>
                <a:spcPts val="600"/>
              </a:spcBef>
              <a:spcAft>
                <a:spcPts val="0"/>
              </a:spcAft>
              <a:buSzPts val="2000"/>
              <a:buChar char="▸"/>
            </a:pPr>
            <a:r>
              <a:rPr lang="en-US" sz="1800" i="1"/>
              <a:t>In its essence, dialectics is the direct opposite of metaphysics.</a:t>
            </a:r>
            <a:r>
              <a:rPr lang="en-US" sz="1800" b="1" i="1"/>
              <a:t> 		</a:t>
            </a:r>
            <a:r>
              <a:rPr lang="en-US" sz="1800" b="1">
                <a:solidFill>
                  <a:srgbClr val="5B7285"/>
                </a:solidFill>
              </a:rPr>
              <a:t>Joseph Stalin 1938</a:t>
            </a:r>
            <a:endParaRPr sz="1800" b="1">
              <a:solidFill>
                <a:srgbClr val="5B7285"/>
              </a:solidFill>
            </a:endParaRPr>
          </a:p>
          <a:p>
            <a:pPr marL="100584" lvl="0" indent="0" algn="l" rtl="0">
              <a:lnSpc>
                <a:spcPct val="100000"/>
              </a:lnSpc>
              <a:spcBef>
                <a:spcPts val="1200"/>
              </a:spcBef>
              <a:spcAft>
                <a:spcPts val="0"/>
              </a:spcAft>
              <a:buSzPts val="2000"/>
              <a:buNone/>
            </a:pPr>
            <a:r>
              <a:rPr lang="en-US" sz="2200" b="1">
                <a:solidFill>
                  <a:srgbClr val="5B7285"/>
                </a:solidFill>
              </a:rPr>
              <a:t>Materialism: </a:t>
            </a:r>
            <a:r>
              <a:rPr lang="en-US" sz="2200" b="1" i="1">
                <a:solidFill>
                  <a:srgbClr val="5B7285"/>
                </a:solidFill>
              </a:rPr>
              <a:t>materialis </a:t>
            </a:r>
            <a:r>
              <a:rPr lang="en-US" sz="2200" b="1">
                <a:solidFill>
                  <a:srgbClr val="5B7285"/>
                </a:solidFill>
              </a:rPr>
              <a:t>= “made of matter”</a:t>
            </a:r>
            <a:endParaRPr sz="2200" b="1">
              <a:solidFill>
                <a:srgbClr val="5B7285"/>
              </a:solidFill>
            </a:endParaRPr>
          </a:p>
          <a:p>
            <a:pPr marL="411480" lvl="0" indent="-228600" algn="l" rtl="0">
              <a:lnSpc>
                <a:spcPct val="100000"/>
              </a:lnSpc>
              <a:spcBef>
                <a:spcPts val="600"/>
              </a:spcBef>
              <a:spcAft>
                <a:spcPts val="0"/>
              </a:spcAft>
              <a:buSzPts val="2000"/>
              <a:buChar char="▸"/>
            </a:pPr>
            <a:r>
              <a:rPr lang="en-US" sz="1800" i="1"/>
              <a:t>A philosophy that nothing exists except matter, naturalism.</a:t>
            </a:r>
            <a:endParaRPr/>
          </a:p>
          <a:p>
            <a:pPr marL="411480" lvl="0" indent="-228600" algn="l" rtl="0">
              <a:lnSpc>
                <a:spcPct val="100000"/>
              </a:lnSpc>
              <a:spcBef>
                <a:spcPts val="600"/>
              </a:spcBef>
              <a:spcAft>
                <a:spcPts val="0"/>
              </a:spcAft>
              <a:buSzPts val="2000"/>
              <a:buChar char="▸"/>
            </a:pPr>
            <a:r>
              <a:rPr lang="en-US" sz="1800" i="1"/>
              <a:t>The materialistic outlook on nature means no more than simply conceiving nature just as it exists, without any foreign admixture.</a:t>
            </a:r>
            <a:r>
              <a:rPr lang="en-US" sz="1800" b="1" i="1"/>
              <a:t>	 </a:t>
            </a:r>
            <a:r>
              <a:rPr lang="en-US" sz="1800" b="1">
                <a:solidFill>
                  <a:srgbClr val="5B7285"/>
                </a:solidFill>
              </a:rPr>
              <a:t>Frederich Engels ~1880</a:t>
            </a:r>
            <a:endParaRPr/>
          </a:p>
        </p:txBody>
      </p:sp>
      <p:sp>
        <p:nvSpPr>
          <p:cNvPr id="336" name="Google Shape;336;p3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31</a:t>
            </a:fld>
            <a:endParaRPr/>
          </a:p>
        </p:txBody>
      </p:sp>
      <p:sp>
        <p:nvSpPr>
          <p:cNvPr id="337" name="Google Shape;337;p31"/>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
        <p:nvSpPr>
          <p:cNvPr id="338" name="Google Shape;338;p31"/>
          <p:cNvSpPr txBox="1"/>
          <p:nvPr/>
        </p:nvSpPr>
        <p:spPr>
          <a:xfrm>
            <a:off x="7467608" y="787400"/>
            <a:ext cx="1600192"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Metaphysics</a:t>
            </a:r>
            <a:r>
              <a:rPr lang="en-US" sz="1600" b="1" i="0" u="none" strike="noStrike" cap="none">
                <a:solidFill>
                  <a:schemeClr val="lt1"/>
                </a:solidFill>
                <a:latin typeface="Arial"/>
                <a:ea typeface="Arial"/>
                <a:cs typeface="Arial"/>
                <a:sym typeface="Arial"/>
              </a:rPr>
              <a:t> </a:t>
            </a:r>
            <a:r>
              <a:rPr lang="en-US" sz="1600" b="0" i="0" u="none" strike="noStrike" cap="none">
                <a:solidFill>
                  <a:schemeClr val="lt1"/>
                </a:solidFill>
                <a:latin typeface="Arial"/>
                <a:ea typeface="Arial"/>
                <a:cs typeface="Arial"/>
                <a:sym typeface="Arial"/>
              </a:rPr>
              <a:t>is </a:t>
            </a:r>
            <a:r>
              <a:rPr lang="en-US" sz="1600" b="0" i="1" u="none" strike="noStrike" cap="none">
                <a:solidFill>
                  <a:schemeClr val="lt1"/>
                </a:solidFill>
                <a:latin typeface="Arial"/>
                <a:ea typeface="Arial"/>
                <a:cs typeface="Arial"/>
                <a:sym typeface="Arial"/>
              </a:rPr>
              <a:t>“the science of things that transcend what is physical or natural.”</a:t>
            </a:r>
            <a:endParaRPr sz="1600" b="0" i="1"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838350" y="1191335"/>
            <a:ext cx="61720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t>What is </a:t>
            </a:r>
            <a:r>
              <a:rPr lang="en-US" sz="2800">
                <a:solidFill>
                  <a:srgbClr val="5B7285"/>
                </a:solidFill>
              </a:rPr>
              <a:t>Dialectial Materialism</a:t>
            </a:r>
            <a:r>
              <a:rPr lang="en-US" sz="2800"/>
              <a:t>?</a:t>
            </a:r>
            <a:endParaRPr sz="2800"/>
          </a:p>
        </p:txBody>
      </p:sp>
      <p:sp>
        <p:nvSpPr>
          <p:cNvPr id="344" name="Google Shape;344;p32"/>
          <p:cNvSpPr txBox="1">
            <a:spLocks noGrp="1"/>
          </p:cNvSpPr>
          <p:nvPr>
            <p:ph type="body" idx="1"/>
          </p:nvPr>
        </p:nvSpPr>
        <p:spPr>
          <a:xfrm>
            <a:off x="838250" y="2006601"/>
            <a:ext cx="6172150" cy="40640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0"/>
              </a:spcBef>
              <a:spcAft>
                <a:spcPts val="0"/>
              </a:spcAft>
              <a:buSzPts val="2000"/>
              <a:buNone/>
            </a:pPr>
            <a:r>
              <a:rPr lang="en-US" i="1">
                <a:solidFill>
                  <a:srgbClr val="292929"/>
                </a:solidFill>
              </a:rPr>
              <a:t>The world, the all in one, was not created by any god or any man, but was, is, and ever will be a living flame, systematically flaring up and systematically dying down. </a:t>
            </a:r>
            <a:endParaRPr/>
          </a:p>
          <a:p>
            <a:pPr marL="101600" lvl="0" indent="0" algn="l" rtl="0">
              <a:lnSpc>
                <a:spcPct val="80000"/>
              </a:lnSpc>
              <a:spcBef>
                <a:spcPts val="0"/>
              </a:spcBef>
              <a:spcAft>
                <a:spcPts val="0"/>
              </a:spcAft>
              <a:buSzPts val="2000"/>
              <a:buNone/>
            </a:pPr>
            <a:r>
              <a:rPr lang="en-US" b="1" i="1">
                <a:solidFill>
                  <a:srgbClr val="333333"/>
                </a:solidFill>
              </a:rPr>
              <a:t>				</a:t>
            </a:r>
            <a:r>
              <a:rPr lang="en-US" sz="2400" b="1">
                <a:solidFill>
                  <a:srgbClr val="5B7285"/>
                </a:solidFill>
              </a:rPr>
              <a:t>Heraclitus</a:t>
            </a:r>
            <a:endParaRPr/>
          </a:p>
          <a:p>
            <a:pPr marL="101600" lvl="0" indent="0" algn="l" rtl="0">
              <a:lnSpc>
                <a:spcPct val="110000"/>
              </a:lnSpc>
              <a:spcBef>
                <a:spcPts val="600"/>
              </a:spcBef>
              <a:spcAft>
                <a:spcPts val="0"/>
              </a:spcAft>
              <a:buSzPts val="2000"/>
              <a:buNone/>
            </a:pPr>
            <a:endParaRPr b="1">
              <a:solidFill>
                <a:srgbClr val="292929"/>
              </a:solidFill>
            </a:endParaRPr>
          </a:p>
          <a:p>
            <a:pPr marL="101600" lvl="0" indent="0" algn="l" rtl="0">
              <a:lnSpc>
                <a:spcPct val="110000"/>
              </a:lnSpc>
              <a:spcBef>
                <a:spcPts val="0"/>
              </a:spcBef>
              <a:spcAft>
                <a:spcPts val="0"/>
              </a:spcAft>
              <a:buSzPts val="2000"/>
              <a:buNone/>
            </a:pPr>
            <a:r>
              <a:rPr lang="en-US" i="1">
                <a:solidFill>
                  <a:srgbClr val="292929"/>
                </a:solidFill>
              </a:rPr>
              <a:t>[This statement by Heraclitus] is a very good exposition of the rudiments of dialectical materialism. </a:t>
            </a:r>
            <a:endParaRPr/>
          </a:p>
          <a:p>
            <a:pPr marL="101600" lvl="0" indent="0" algn="l" rtl="0">
              <a:lnSpc>
                <a:spcPct val="110000"/>
              </a:lnSpc>
              <a:spcBef>
                <a:spcPts val="0"/>
              </a:spcBef>
              <a:spcAft>
                <a:spcPts val="0"/>
              </a:spcAft>
              <a:buSzPts val="2000"/>
              <a:buNone/>
            </a:pPr>
            <a:r>
              <a:rPr lang="en-US" b="1" i="1">
                <a:solidFill>
                  <a:srgbClr val="333333"/>
                </a:solidFill>
              </a:rPr>
              <a:t>				</a:t>
            </a:r>
            <a:r>
              <a:rPr lang="en-US" sz="2400" b="1">
                <a:solidFill>
                  <a:srgbClr val="5B7285"/>
                </a:solidFill>
              </a:rPr>
              <a:t>Lenin</a:t>
            </a:r>
            <a:endParaRPr sz="1800" b="1">
              <a:solidFill>
                <a:srgbClr val="5B7285"/>
              </a:solidFill>
            </a:endParaRPr>
          </a:p>
        </p:txBody>
      </p:sp>
      <p:sp>
        <p:nvSpPr>
          <p:cNvPr id="345" name="Google Shape;345;p32"/>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32</a:t>
            </a:fld>
            <a:endParaRPr/>
          </a:p>
        </p:txBody>
      </p:sp>
      <p:sp>
        <p:nvSpPr>
          <p:cNvPr id="346" name="Google Shape;346;p32"/>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pic>
        <p:nvPicPr>
          <p:cNvPr id="347" name="Google Shape;347;p32" descr="Yin and yang - Wikipedia"/>
          <p:cNvPicPr preferRelativeResize="0"/>
          <p:nvPr/>
        </p:nvPicPr>
        <p:blipFill rotWithShape="1">
          <a:blip r:embed="rId3">
            <a:alphaModFix/>
          </a:blip>
          <a:srcRect/>
          <a:stretch/>
        </p:blipFill>
        <p:spPr>
          <a:xfrm>
            <a:off x="7848600" y="1963571"/>
            <a:ext cx="1066800" cy="10844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838350" y="1191335"/>
            <a:ext cx="6400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5B7285"/>
                </a:solidFill>
              </a:rPr>
              <a:t>Dialectical Materialism </a:t>
            </a:r>
            <a:r>
              <a:rPr lang="en-US" sz="2800">
                <a:solidFill>
                  <a:srgbClr val="999999"/>
                </a:solidFill>
              </a:rPr>
              <a:t>summary</a:t>
            </a:r>
            <a:endParaRPr sz="2800">
              <a:solidFill>
                <a:srgbClr val="999999"/>
              </a:solidFill>
            </a:endParaRPr>
          </a:p>
        </p:txBody>
      </p:sp>
      <p:sp>
        <p:nvSpPr>
          <p:cNvPr id="353" name="Google Shape;353;p33"/>
          <p:cNvSpPr txBox="1">
            <a:spLocks noGrp="1"/>
          </p:cNvSpPr>
          <p:nvPr>
            <p:ph type="body" idx="1"/>
          </p:nvPr>
        </p:nvSpPr>
        <p:spPr>
          <a:xfrm>
            <a:off x="838250" y="1803400"/>
            <a:ext cx="6476950" cy="4267200"/>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0"/>
              </a:spcBef>
              <a:spcAft>
                <a:spcPts val="0"/>
              </a:spcAft>
              <a:buSzPts val="2000"/>
              <a:buNone/>
            </a:pPr>
            <a:r>
              <a:rPr lang="en-US" sz="2400" b="1">
                <a:solidFill>
                  <a:srgbClr val="666666"/>
                </a:solidFill>
              </a:rPr>
              <a:t>The godless ‘struggle’ of opposites:</a:t>
            </a:r>
            <a:endParaRPr sz="2400" b="1">
              <a:solidFill>
                <a:srgbClr val="666666"/>
              </a:solidFill>
            </a:endParaRPr>
          </a:p>
          <a:p>
            <a:pPr marL="457200" lvl="0" indent="-274320" algn="l" rtl="0">
              <a:lnSpc>
                <a:spcPct val="100000"/>
              </a:lnSpc>
              <a:spcBef>
                <a:spcPts val="600"/>
              </a:spcBef>
              <a:spcAft>
                <a:spcPts val="0"/>
              </a:spcAft>
              <a:buSzPts val="2000"/>
              <a:buFont typeface="Arial"/>
              <a:buAutoNum type="arabicPeriod"/>
            </a:pPr>
            <a:r>
              <a:rPr lang="en-US" sz="1800" i="1">
                <a:solidFill>
                  <a:srgbClr val="292929"/>
                </a:solidFill>
              </a:rPr>
              <a:t>The world and all of society is intrinsically godless, materialistic,  and binary by being divided into two struggling opposites, those who are oppressed and their oppressors. Dialectics fosters progress.</a:t>
            </a:r>
            <a:endParaRPr/>
          </a:p>
          <a:p>
            <a:pPr marL="457200" lvl="0" indent="-274320" algn="l" rtl="0">
              <a:lnSpc>
                <a:spcPct val="100000"/>
              </a:lnSpc>
              <a:spcBef>
                <a:spcPts val="600"/>
              </a:spcBef>
              <a:spcAft>
                <a:spcPts val="0"/>
              </a:spcAft>
              <a:buSzPts val="2000"/>
              <a:buFont typeface="Arial"/>
              <a:buAutoNum type="arabicPeriod"/>
            </a:pPr>
            <a:r>
              <a:rPr lang="en-US" sz="1800" i="1">
                <a:solidFill>
                  <a:srgbClr val="292929"/>
                </a:solidFill>
              </a:rPr>
              <a:t>Binary power dynamics can be identified in economic, racial, sexual, and gender realms, with others still being discovered.</a:t>
            </a:r>
            <a:endParaRPr sz="1800" i="1">
              <a:solidFill>
                <a:srgbClr val="292929"/>
              </a:solidFill>
            </a:endParaRPr>
          </a:p>
          <a:p>
            <a:pPr marL="457200" lvl="0" indent="-274320" algn="l" rtl="0">
              <a:lnSpc>
                <a:spcPct val="100000"/>
              </a:lnSpc>
              <a:spcBef>
                <a:spcPts val="600"/>
              </a:spcBef>
              <a:spcAft>
                <a:spcPts val="0"/>
              </a:spcAft>
              <a:buSzPts val="2000"/>
              <a:buFont typeface="Arial"/>
              <a:buAutoNum type="arabicPeriod"/>
            </a:pPr>
            <a:r>
              <a:rPr lang="en-US" sz="1800" i="1">
                <a:solidFill>
                  <a:srgbClr val="292929"/>
                </a:solidFill>
              </a:rPr>
              <a:t>The critical approach to effecting change is by struggling politically and then with force or violence if necessary or expedient.</a:t>
            </a:r>
            <a:endParaRPr/>
          </a:p>
          <a:p>
            <a:pPr marL="457200" lvl="0" indent="-274320" algn="l" rtl="0">
              <a:lnSpc>
                <a:spcPct val="100000"/>
              </a:lnSpc>
              <a:spcBef>
                <a:spcPts val="600"/>
              </a:spcBef>
              <a:spcAft>
                <a:spcPts val="0"/>
              </a:spcAft>
              <a:buSzPts val="2000"/>
              <a:buFont typeface="Arial"/>
              <a:buAutoNum type="arabicPeriod"/>
            </a:pPr>
            <a:r>
              <a:rPr lang="en-US" sz="1800" i="1">
                <a:solidFill>
                  <a:srgbClr val="292929"/>
                </a:solidFill>
              </a:rPr>
              <a:t>The desired result is deconstruction and revolution, which involves the elimination and overturning of the old understandings and power dynamics and replacing them with different sets of new ones.</a:t>
            </a:r>
            <a:endParaRPr sz="1800" i="1">
              <a:solidFill>
                <a:srgbClr val="292929"/>
              </a:solidFill>
            </a:endParaRPr>
          </a:p>
        </p:txBody>
      </p:sp>
      <p:sp>
        <p:nvSpPr>
          <p:cNvPr id="354" name="Google Shape;354;p3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33</a:t>
            </a:fld>
            <a:endParaRPr/>
          </a:p>
        </p:txBody>
      </p:sp>
      <p:sp>
        <p:nvSpPr>
          <p:cNvPr id="355" name="Google Shape;355;p33"/>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
        <p:nvSpPr>
          <p:cNvPr id="356" name="Google Shape;356;p33"/>
          <p:cNvSpPr txBox="1"/>
          <p:nvPr/>
        </p:nvSpPr>
        <p:spPr>
          <a:xfrm>
            <a:off x="7467600" y="957634"/>
            <a:ext cx="16002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Montserrat"/>
                <a:ea typeface="Montserrat"/>
                <a:cs typeface="Montserrat"/>
                <a:sym typeface="Montserrat"/>
              </a:rPr>
              <a:t>See Schwarz Report for more about theoretical background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2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B7285"/>
        </a:solidFill>
        <a:effectLst/>
      </p:bgPr>
    </p:bg>
    <p:spTree>
      <p:nvGrpSpPr>
        <p:cNvPr id="1" name="Shape 360"/>
        <p:cNvGrpSpPr/>
        <p:nvPr/>
      </p:nvGrpSpPr>
      <p:grpSpPr>
        <a:xfrm>
          <a:off x="0" y="0"/>
          <a:ext cx="0" cy="0"/>
          <a:chOff x="0" y="0"/>
          <a:chExt cx="0" cy="0"/>
        </a:xfrm>
      </p:grpSpPr>
      <p:sp>
        <p:nvSpPr>
          <p:cNvPr id="361" name="Google Shape;361;p34"/>
          <p:cNvSpPr txBox="1">
            <a:spLocks noGrp="1"/>
          </p:cNvSpPr>
          <p:nvPr>
            <p:ph type="title"/>
          </p:nvPr>
        </p:nvSpPr>
        <p:spPr>
          <a:xfrm>
            <a:off x="838350" y="1191335"/>
            <a:ext cx="62482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5B7285"/>
                </a:solidFill>
              </a:rPr>
              <a:t>Dialectial Materialism </a:t>
            </a:r>
            <a:r>
              <a:rPr lang="en-US" sz="2800"/>
              <a:t>expanded</a:t>
            </a:r>
            <a:endParaRPr sz="2800"/>
          </a:p>
        </p:txBody>
      </p:sp>
      <p:sp>
        <p:nvSpPr>
          <p:cNvPr id="362" name="Google Shape;362;p34"/>
          <p:cNvSpPr txBox="1">
            <a:spLocks noGrp="1"/>
          </p:cNvSpPr>
          <p:nvPr>
            <p:ph type="body" idx="1"/>
          </p:nvPr>
        </p:nvSpPr>
        <p:spPr>
          <a:xfrm>
            <a:off x="838250" y="1803400"/>
            <a:ext cx="6629350" cy="4267200"/>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0"/>
              </a:spcBef>
              <a:spcAft>
                <a:spcPts val="0"/>
              </a:spcAft>
              <a:buSzPts val="2000"/>
              <a:buNone/>
            </a:pPr>
            <a:r>
              <a:rPr lang="en-US" sz="2400" b="1">
                <a:solidFill>
                  <a:srgbClr val="5B7285"/>
                </a:solidFill>
              </a:rPr>
              <a:t>The godless ‘struggle’ of opposites:</a:t>
            </a:r>
            <a:endParaRPr sz="2400" b="1">
              <a:solidFill>
                <a:srgbClr val="5B7285"/>
              </a:solidFill>
            </a:endParaRPr>
          </a:p>
          <a:p>
            <a:pPr marL="457200" lvl="0" indent="-274320" algn="l" rtl="0">
              <a:lnSpc>
                <a:spcPct val="100000"/>
              </a:lnSpc>
              <a:spcBef>
                <a:spcPts val="600"/>
              </a:spcBef>
              <a:spcAft>
                <a:spcPts val="0"/>
              </a:spcAft>
              <a:buSzPts val="2000"/>
              <a:buFont typeface="Arial"/>
              <a:buAutoNum type="arabicPeriod"/>
            </a:pPr>
            <a:r>
              <a:rPr lang="en-US" i="1">
                <a:solidFill>
                  <a:srgbClr val="292929"/>
                </a:solidFill>
              </a:rPr>
              <a:t>A power struggle between workers (proletariat) and upper classes (bourgeoisie) for control of the means of production.</a:t>
            </a:r>
            <a:r>
              <a:rPr lang="en-US" b="1" i="1">
                <a:solidFill>
                  <a:srgbClr val="292929"/>
                </a:solidFill>
              </a:rPr>
              <a:t>	</a:t>
            </a:r>
            <a:r>
              <a:rPr lang="en-US" b="1" i="1"/>
              <a:t>	</a:t>
            </a:r>
            <a:r>
              <a:rPr lang="en-US" sz="1800" b="1">
                <a:solidFill>
                  <a:srgbClr val="5B7285"/>
                </a:solidFill>
              </a:rPr>
              <a:t>Marx, Engels</a:t>
            </a:r>
            <a:endParaRPr sz="1800" i="1">
              <a:solidFill>
                <a:srgbClr val="5B7285"/>
              </a:solidFill>
            </a:endParaRPr>
          </a:p>
          <a:p>
            <a:pPr marL="457200" lvl="0" indent="-274320" algn="l" rtl="0">
              <a:lnSpc>
                <a:spcPct val="100000"/>
              </a:lnSpc>
              <a:spcBef>
                <a:spcPts val="1200"/>
              </a:spcBef>
              <a:spcAft>
                <a:spcPts val="0"/>
              </a:spcAft>
              <a:buSzPts val="2000"/>
              <a:buFont typeface="Arial"/>
              <a:buAutoNum type="arabicPeriod"/>
            </a:pPr>
            <a:r>
              <a:rPr lang="en-US" i="1">
                <a:solidFill>
                  <a:srgbClr val="292929"/>
                </a:solidFill>
              </a:rPr>
              <a:t>A power struggle between whites and non-whites (BIPOC) for control of benefits, governance, narrative, and rights</a:t>
            </a:r>
            <a:r>
              <a:rPr lang="en-US" i="1"/>
              <a:t>.	</a:t>
            </a:r>
            <a:endParaRPr/>
          </a:p>
          <a:p>
            <a:pPr marL="182880" lvl="0" indent="0" algn="l" rtl="0">
              <a:lnSpc>
                <a:spcPct val="100000"/>
              </a:lnSpc>
              <a:spcBef>
                <a:spcPts val="0"/>
              </a:spcBef>
              <a:spcAft>
                <a:spcPts val="0"/>
              </a:spcAft>
              <a:buSzPts val="2000"/>
              <a:buNone/>
            </a:pPr>
            <a:r>
              <a:rPr lang="en-US" sz="1800" b="1"/>
              <a:t>			</a:t>
            </a:r>
            <a:r>
              <a:rPr lang="en-US" sz="1800" b="1">
                <a:solidFill>
                  <a:srgbClr val="5B7285"/>
                </a:solidFill>
              </a:rPr>
              <a:t>Angela Davis, Ibram X. Kendi </a:t>
            </a:r>
            <a:endParaRPr sz="1800" i="1">
              <a:solidFill>
                <a:srgbClr val="5B7285"/>
              </a:solidFill>
            </a:endParaRPr>
          </a:p>
          <a:p>
            <a:pPr marL="525780" lvl="0" indent="-342900" algn="l" rtl="0">
              <a:lnSpc>
                <a:spcPct val="100000"/>
              </a:lnSpc>
              <a:spcBef>
                <a:spcPts val="1200"/>
              </a:spcBef>
              <a:spcAft>
                <a:spcPts val="0"/>
              </a:spcAft>
              <a:buSzPts val="2000"/>
              <a:buFont typeface="Arial"/>
              <a:buAutoNum type="arabicPeriod" startAt="3"/>
            </a:pPr>
            <a:r>
              <a:rPr lang="en-US" i="1">
                <a:solidFill>
                  <a:srgbClr val="292929"/>
                </a:solidFill>
              </a:rPr>
              <a:t>A power struggle between straight white cisgender males and all others (LGBTQI+) for control of sexual identity and morality.</a:t>
            </a:r>
            <a:endParaRPr b="1" i="1">
              <a:solidFill>
                <a:srgbClr val="292929"/>
              </a:solidFill>
            </a:endParaRPr>
          </a:p>
          <a:p>
            <a:pPr marL="182880" lvl="0" indent="0" algn="l" rtl="0">
              <a:lnSpc>
                <a:spcPct val="100000"/>
              </a:lnSpc>
              <a:spcBef>
                <a:spcPts val="0"/>
              </a:spcBef>
              <a:spcAft>
                <a:spcPts val="1200"/>
              </a:spcAft>
              <a:buSzPts val="2000"/>
              <a:buNone/>
            </a:pPr>
            <a:r>
              <a:rPr lang="en-US" sz="1800" b="1"/>
              <a:t>			</a:t>
            </a:r>
            <a:r>
              <a:rPr lang="en-US" sz="1800" b="1">
                <a:solidFill>
                  <a:srgbClr val="5B7285"/>
                </a:solidFill>
              </a:rPr>
              <a:t>Patrisse Cullors, BLM, others</a:t>
            </a:r>
            <a:endParaRPr/>
          </a:p>
        </p:txBody>
      </p:sp>
      <p:sp>
        <p:nvSpPr>
          <p:cNvPr id="363" name="Google Shape;363;p3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34</a:t>
            </a:fld>
            <a:endParaRPr/>
          </a:p>
        </p:txBody>
      </p:sp>
      <p:sp>
        <p:nvSpPr>
          <p:cNvPr id="364" name="Google Shape;364;p34"/>
          <p:cNvSpPr/>
          <p:nvPr/>
        </p:nvSpPr>
        <p:spPr>
          <a:xfrm>
            <a:off x="152400" y="10668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5B7285"/>
                </a:solidFill>
                <a:latin typeface="Arial"/>
                <a:ea typeface="Arial"/>
                <a:cs typeface="Arial"/>
                <a:sym typeface="Arial"/>
              </a:rPr>
              <a:t>👆</a:t>
            </a:r>
            <a:endParaRPr sz="1400" b="0" i="0" u="none" strike="noStrike" cap="none">
              <a:solidFill>
                <a:srgbClr val="5B7285"/>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71000" t="-2000" r="-33000" b="-2000"/>
          </a:stretch>
        </a:blipFill>
        <a:effectLst/>
      </p:bgPr>
    </p:bg>
    <p:spTree>
      <p:nvGrpSpPr>
        <p:cNvPr id="1" name="Shape 368"/>
        <p:cNvGrpSpPr/>
        <p:nvPr/>
      </p:nvGrpSpPr>
      <p:grpSpPr>
        <a:xfrm>
          <a:off x="0" y="0"/>
          <a:ext cx="0" cy="0"/>
          <a:chOff x="0" y="0"/>
          <a:chExt cx="0" cy="0"/>
        </a:xfrm>
      </p:grpSpPr>
      <p:sp>
        <p:nvSpPr>
          <p:cNvPr id="369" name="Google Shape;369;p35"/>
          <p:cNvSpPr txBox="1">
            <a:spLocks noGrp="1"/>
          </p:cNvSpPr>
          <p:nvPr>
            <p:ph type="ctrTitle" idx="4294967295"/>
          </p:nvPr>
        </p:nvSpPr>
        <p:spPr>
          <a:xfrm>
            <a:off x="838200" y="1120344"/>
            <a:ext cx="5714998" cy="7112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a:solidFill>
                  <a:srgbClr val="5B7285"/>
                </a:solidFill>
                <a:latin typeface="Montserrat"/>
                <a:ea typeface="Montserrat"/>
                <a:cs typeface="Montserrat"/>
                <a:sym typeface="Montserrat"/>
              </a:rPr>
              <a:t>JOHN LENNON</a:t>
            </a:r>
            <a:r>
              <a:rPr lang="en-US" sz="2800" b="0" i="0" u="none" strike="noStrike" cap="none">
                <a:solidFill>
                  <a:srgbClr val="5B7285"/>
                </a:solidFill>
                <a:latin typeface="Montserrat"/>
                <a:ea typeface="Montserrat"/>
                <a:cs typeface="Montserrat"/>
                <a:sym typeface="Montserrat"/>
              </a:rPr>
              <a:t> – Imagine, 1971</a:t>
            </a:r>
            <a:endParaRPr sz="1050" b="1" i="0" u="none" strike="noStrike" cap="none">
              <a:solidFill>
                <a:srgbClr val="5B7285"/>
              </a:solidFill>
              <a:latin typeface="Montserrat"/>
              <a:ea typeface="Montserrat"/>
              <a:cs typeface="Montserrat"/>
              <a:sym typeface="Montserrat"/>
            </a:endParaRPr>
          </a:p>
        </p:txBody>
      </p:sp>
      <p:sp>
        <p:nvSpPr>
          <p:cNvPr id="370" name="Google Shape;370;p35"/>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35</a:t>
            </a:fld>
            <a:endParaRPr/>
          </a:p>
        </p:txBody>
      </p:sp>
      <p:sp>
        <p:nvSpPr>
          <p:cNvPr id="371" name="Google Shape;371;p35"/>
          <p:cNvSpPr txBox="1"/>
          <p:nvPr/>
        </p:nvSpPr>
        <p:spPr>
          <a:xfrm>
            <a:off x="838200" y="1803401"/>
            <a:ext cx="6324600" cy="4165600"/>
          </a:xfrm>
          <a:prstGeom prst="rect">
            <a:avLst/>
          </a:prstGeom>
          <a:noFill/>
          <a:ln>
            <a:noFill/>
          </a:ln>
        </p:spPr>
        <p:txBody>
          <a:bodyPr spcFirstLastPara="1" wrap="square" lIns="91425" tIns="91425" rIns="91425" bIns="91425" anchor="t" anchorCtr="0">
            <a:noAutofit/>
          </a:bodyPr>
          <a:lstStyle/>
          <a:p>
            <a:pPr marL="0" marR="0" lvl="0" indent="0" algn="l" rtl="0">
              <a:lnSpc>
                <a:spcPct val="95000"/>
              </a:lnSpc>
              <a:spcBef>
                <a:spcPts val="0"/>
              </a:spcBef>
              <a:spcAft>
                <a:spcPts val="0"/>
              </a:spcAft>
              <a:buClr>
                <a:schemeClr val="dk2"/>
              </a:buClr>
              <a:buSzPts val="2400"/>
              <a:buFont typeface="Montserrat"/>
              <a:buNone/>
            </a:pPr>
            <a:r>
              <a:rPr lang="en-US" sz="1700" b="0" i="0" u="none" strike="noStrike" cap="none" dirty="0">
                <a:solidFill>
                  <a:srgbClr val="333333"/>
                </a:solidFill>
                <a:latin typeface="Karla"/>
                <a:ea typeface="Karla"/>
                <a:cs typeface="Karla"/>
                <a:sym typeface="Karla"/>
              </a:rPr>
              <a:t>Verse 1:</a:t>
            </a:r>
            <a:endParaRPr dirty="0"/>
          </a:p>
          <a:p>
            <a:pPr marL="182880" marR="0" lvl="0" indent="0" algn="l" rtl="0">
              <a:lnSpc>
                <a:spcPct val="95000"/>
              </a:lnSpc>
              <a:spcBef>
                <a:spcPts val="0"/>
              </a:spcBef>
              <a:spcAft>
                <a:spcPts val="0"/>
              </a:spcAft>
              <a:buClr>
                <a:schemeClr val="dk2"/>
              </a:buClr>
              <a:buSzPts val="2400"/>
              <a:buFont typeface="Montserrat"/>
              <a:buNone/>
            </a:pPr>
            <a:r>
              <a:rPr lang="en-US" sz="1700" b="0" i="1" u="none" strike="noStrike" cap="none" dirty="0">
                <a:solidFill>
                  <a:srgbClr val="333333"/>
                </a:solidFill>
                <a:latin typeface="Karla"/>
                <a:ea typeface="Karla"/>
                <a:cs typeface="Karla"/>
                <a:sym typeface="Karla"/>
              </a:rPr>
              <a:t>Imagine there's no heaven; It's easy if you try. No hell below us; above us, only sky. Imagine all the people </a:t>
            </a:r>
            <a:r>
              <a:rPr lang="en-US" sz="1700" b="0" i="1" u="none" strike="noStrike" cap="none" dirty="0" err="1">
                <a:solidFill>
                  <a:srgbClr val="333333"/>
                </a:solidFill>
                <a:latin typeface="Karla"/>
                <a:ea typeface="Karla"/>
                <a:cs typeface="Karla"/>
                <a:sym typeface="Karla"/>
              </a:rPr>
              <a:t>livin</a:t>
            </a:r>
            <a:r>
              <a:rPr lang="en-US" sz="1700" b="0" i="1" u="none" strike="noStrike" cap="none" dirty="0">
                <a:solidFill>
                  <a:srgbClr val="333333"/>
                </a:solidFill>
                <a:latin typeface="Karla"/>
                <a:ea typeface="Karla"/>
                <a:cs typeface="Karla"/>
                <a:sym typeface="Karla"/>
              </a:rPr>
              <a:t>' for today… Ah……</a:t>
            </a:r>
            <a:endParaRPr sz="1700" b="0" i="1" u="none" strike="noStrike" cap="none" dirty="0">
              <a:solidFill>
                <a:srgbClr val="333333"/>
              </a:solidFill>
              <a:latin typeface="Karla"/>
              <a:ea typeface="Karla"/>
              <a:cs typeface="Karla"/>
              <a:sym typeface="Karla"/>
            </a:endParaRPr>
          </a:p>
          <a:p>
            <a:pPr marL="182880" marR="0" lvl="0" indent="0" algn="l" rtl="0">
              <a:lnSpc>
                <a:spcPct val="95000"/>
              </a:lnSpc>
              <a:spcBef>
                <a:spcPts val="600"/>
              </a:spcBef>
              <a:spcAft>
                <a:spcPts val="0"/>
              </a:spcAft>
              <a:buClr>
                <a:schemeClr val="dk2"/>
              </a:buClr>
              <a:buSzPts val="2400"/>
              <a:buFont typeface="Montserrat"/>
              <a:buNone/>
            </a:pPr>
            <a:r>
              <a:rPr lang="en-US" sz="1700" b="0" i="1" u="none" strike="noStrike" cap="none" dirty="0">
                <a:solidFill>
                  <a:srgbClr val="333333"/>
                </a:solidFill>
                <a:latin typeface="Karla"/>
                <a:ea typeface="Karla"/>
                <a:cs typeface="Karla"/>
                <a:sym typeface="Karla"/>
              </a:rPr>
              <a:t>Imagine there's no countries; It isn't hard to do. Nothing to kill or die for and no religion, too. Imagine all the people </a:t>
            </a:r>
            <a:r>
              <a:rPr lang="en-US" sz="1700" b="0" i="1" u="none" strike="noStrike" cap="none" dirty="0" err="1">
                <a:solidFill>
                  <a:srgbClr val="333333"/>
                </a:solidFill>
                <a:latin typeface="Karla"/>
                <a:ea typeface="Karla"/>
                <a:cs typeface="Karla"/>
                <a:sym typeface="Karla"/>
              </a:rPr>
              <a:t>livin</a:t>
            </a:r>
            <a:r>
              <a:rPr lang="en-US" sz="1700" b="0" i="1" u="none" strike="noStrike" cap="none" dirty="0">
                <a:solidFill>
                  <a:srgbClr val="333333"/>
                </a:solidFill>
                <a:latin typeface="Karla"/>
                <a:ea typeface="Karla"/>
                <a:cs typeface="Karla"/>
                <a:sym typeface="Karla"/>
              </a:rPr>
              <a:t>' life in peace…</a:t>
            </a:r>
            <a:endParaRPr sz="1700" b="0" i="1" u="none" strike="noStrike" cap="none" dirty="0">
              <a:solidFill>
                <a:srgbClr val="333333"/>
              </a:solidFill>
              <a:latin typeface="Karla"/>
              <a:ea typeface="Karla"/>
              <a:cs typeface="Karla"/>
              <a:sym typeface="Karla"/>
            </a:endParaRPr>
          </a:p>
          <a:p>
            <a:pPr marL="0" marR="0" lvl="0" indent="0" algn="l" rtl="0">
              <a:lnSpc>
                <a:spcPct val="95000"/>
              </a:lnSpc>
              <a:spcBef>
                <a:spcPts val="1000"/>
              </a:spcBef>
              <a:spcAft>
                <a:spcPts val="0"/>
              </a:spcAft>
              <a:buClr>
                <a:schemeClr val="dk2"/>
              </a:buClr>
              <a:buSzPts val="2400"/>
              <a:buFont typeface="Montserrat"/>
              <a:buNone/>
            </a:pPr>
            <a:r>
              <a:rPr lang="en-US" sz="1700" b="0" i="0" u="none" strike="noStrike" cap="none" dirty="0">
                <a:solidFill>
                  <a:srgbClr val="333333"/>
                </a:solidFill>
                <a:latin typeface="Karla"/>
                <a:ea typeface="Karla"/>
                <a:cs typeface="Karla"/>
                <a:sym typeface="Karla"/>
              </a:rPr>
              <a:t>Chorus: </a:t>
            </a:r>
            <a:endParaRPr dirty="0"/>
          </a:p>
          <a:p>
            <a:pPr marL="182880" marR="0" lvl="0" indent="0" algn="l" rtl="0">
              <a:lnSpc>
                <a:spcPct val="95000"/>
              </a:lnSpc>
              <a:spcBef>
                <a:spcPts val="0"/>
              </a:spcBef>
              <a:spcAft>
                <a:spcPts val="0"/>
              </a:spcAft>
              <a:buClr>
                <a:schemeClr val="dk2"/>
              </a:buClr>
              <a:buSzPts val="2400"/>
              <a:buFont typeface="Montserrat"/>
              <a:buNone/>
            </a:pPr>
            <a:r>
              <a:rPr lang="en-US" sz="1700" b="0" i="1" u="none" strike="noStrike" cap="none" dirty="0">
                <a:solidFill>
                  <a:srgbClr val="333333"/>
                </a:solidFill>
                <a:latin typeface="Karla"/>
                <a:ea typeface="Karla"/>
                <a:cs typeface="Karla"/>
                <a:sym typeface="Karla"/>
              </a:rPr>
              <a:t>You … you may say I'm a dreamer, but I'm not the only one. I hope someday you'll join us, and the world will be as one…</a:t>
            </a:r>
            <a:endParaRPr sz="1700" b="0" i="1" u="none" strike="noStrike" cap="none" dirty="0">
              <a:solidFill>
                <a:srgbClr val="333333"/>
              </a:solidFill>
              <a:latin typeface="Karla"/>
              <a:ea typeface="Karla"/>
              <a:cs typeface="Karla"/>
              <a:sym typeface="Karla"/>
            </a:endParaRPr>
          </a:p>
          <a:p>
            <a:pPr marL="0" marR="0" lvl="0" indent="0" algn="l" rtl="0">
              <a:lnSpc>
                <a:spcPct val="95000"/>
              </a:lnSpc>
              <a:spcBef>
                <a:spcPts val="1000"/>
              </a:spcBef>
              <a:spcAft>
                <a:spcPts val="0"/>
              </a:spcAft>
              <a:buClr>
                <a:schemeClr val="dk2"/>
              </a:buClr>
              <a:buSzPts val="2400"/>
              <a:buFont typeface="Montserrat"/>
              <a:buNone/>
            </a:pPr>
            <a:r>
              <a:rPr lang="en-US" sz="1700" b="0" i="0" u="none" strike="noStrike" cap="none" dirty="0">
                <a:solidFill>
                  <a:srgbClr val="333333"/>
                </a:solidFill>
                <a:latin typeface="Karla"/>
                <a:ea typeface="Karla"/>
                <a:cs typeface="Karla"/>
                <a:sym typeface="Karla"/>
              </a:rPr>
              <a:t>Verse 2:</a:t>
            </a:r>
            <a:endParaRPr dirty="0"/>
          </a:p>
          <a:p>
            <a:pPr marL="182880" marR="0" lvl="0" indent="0" algn="l" rtl="0">
              <a:lnSpc>
                <a:spcPct val="95000"/>
              </a:lnSpc>
              <a:spcBef>
                <a:spcPts val="0"/>
              </a:spcBef>
              <a:spcAft>
                <a:spcPts val="600"/>
              </a:spcAft>
              <a:buClr>
                <a:schemeClr val="dk2"/>
              </a:buClr>
              <a:buSzPts val="2400"/>
              <a:buFont typeface="Montserrat"/>
              <a:buNone/>
            </a:pPr>
            <a:r>
              <a:rPr lang="en-US" sz="1700" b="0" i="1" u="none" strike="noStrike" cap="none" dirty="0">
                <a:solidFill>
                  <a:srgbClr val="333333"/>
                </a:solidFill>
                <a:latin typeface="Karla"/>
                <a:ea typeface="Karla"/>
                <a:cs typeface="Karla"/>
                <a:sym typeface="Karla"/>
              </a:rPr>
              <a:t>Imagine no possessions; I wonder if you can. No need for greed or hunger – a brotherhood of man. Imagine all the people sharing all the world…</a:t>
            </a:r>
            <a:endParaRPr dirty="0"/>
          </a:p>
        </p:txBody>
      </p:sp>
      <p:sp>
        <p:nvSpPr>
          <p:cNvPr id="372" name="Google Shape;372;p35"/>
          <p:cNvSpPr/>
          <p:nvPr/>
        </p:nvSpPr>
        <p:spPr>
          <a:xfrm>
            <a:off x="285795" y="1219199"/>
            <a:ext cx="457200" cy="32785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5"/>
          <p:cNvSpPr txBox="1"/>
          <p:nvPr/>
        </p:nvSpPr>
        <p:spPr>
          <a:xfrm>
            <a:off x="742995" y="6070605"/>
            <a:ext cx="742657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AABWM </a:t>
            </a:r>
            <a:r>
              <a:rPr lang="en-US" sz="1400" b="0" i="0" u="none" strike="noStrike" cap="none" dirty="0">
                <a:solidFill>
                  <a:srgbClr val="5B7285"/>
                </a:solidFill>
                <a:latin typeface="Arial"/>
                <a:ea typeface="Arial"/>
                <a:cs typeface="Arial"/>
                <a:sym typeface="Arial"/>
              </a:rPr>
              <a:t>1940, ID straight white cis-gender male, pronouns he/him, addict/dreamer/musician</a:t>
            </a:r>
            <a:endParaRPr sz="1400" b="0" i="0" u="none" strike="noStrike" cap="none" dirty="0">
              <a:solidFill>
                <a:srgbClr val="5B728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63000" t="-34000" r="-21000"/>
          </a:stretch>
        </a:blipFill>
        <a:effectLst/>
      </p:bgPr>
    </p:bg>
    <p:spTree>
      <p:nvGrpSpPr>
        <p:cNvPr id="1" name="Shape 377"/>
        <p:cNvGrpSpPr/>
        <p:nvPr/>
      </p:nvGrpSpPr>
      <p:grpSpPr>
        <a:xfrm>
          <a:off x="0" y="0"/>
          <a:ext cx="0" cy="0"/>
          <a:chOff x="0" y="0"/>
          <a:chExt cx="0" cy="0"/>
        </a:xfrm>
      </p:grpSpPr>
      <p:sp>
        <p:nvSpPr>
          <p:cNvPr id="378" name="Google Shape;378;p36"/>
          <p:cNvSpPr txBox="1">
            <a:spLocks noGrp="1"/>
          </p:cNvSpPr>
          <p:nvPr>
            <p:ph type="body" idx="1"/>
          </p:nvPr>
        </p:nvSpPr>
        <p:spPr>
          <a:xfrm>
            <a:off x="841001" y="1803400"/>
            <a:ext cx="26718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“There is so much history of this racist violence that simply to bring one person to justice is not going to disturb the whole racist edifice… Racism cannot be separated from capitalism.”</a:t>
            </a:r>
            <a:endParaRPr i="1"/>
          </a:p>
        </p:txBody>
      </p:sp>
      <p:sp>
        <p:nvSpPr>
          <p:cNvPr id="379" name="Google Shape;379;p36"/>
          <p:cNvSpPr txBox="1">
            <a:spLocks noGrp="1"/>
          </p:cNvSpPr>
          <p:nvPr>
            <p:ph type="title"/>
          </p:nvPr>
        </p:nvSpPr>
        <p:spPr>
          <a:xfrm>
            <a:off x="841000" y="1292933"/>
            <a:ext cx="59408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5B7285"/>
                </a:solidFill>
              </a:rPr>
              <a:t>ANGELA</a:t>
            </a:r>
            <a:r>
              <a:rPr lang="en-US" sz="2800">
                <a:solidFill>
                  <a:srgbClr val="5B7285"/>
                </a:solidFill>
              </a:rPr>
              <a:t> DAVIS </a:t>
            </a:r>
            <a:r>
              <a:rPr lang="en-US" sz="2800" b="0">
                <a:solidFill>
                  <a:srgbClr val="5B7285"/>
                </a:solidFill>
              </a:rPr>
              <a:t>–</a:t>
            </a:r>
            <a:r>
              <a:rPr lang="en-US" sz="2800">
                <a:solidFill>
                  <a:srgbClr val="5B7285"/>
                </a:solidFill>
              </a:rPr>
              <a:t> </a:t>
            </a:r>
            <a:r>
              <a:rPr lang="en-US" sz="2800" b="0">
                <a:solidFill>
                  <a:srgbClr val="5B7285"/>
                </a:solidFill>
              </a:rPr>
              <a:t>activist, 1962- </a:t>
            </a:r>
            <a:endParaRPr sz="2800" b="0">
              <a:solidFill>
                <a:srgbClr val="5B7285"/>
              </a:solidFill>
            </a:endParaRPr>
          </a:p>
        </p:txBody>
      </p:sp>
      <p:sp>
        <p:nvSpPr>
          <p:cNvPr id="380" name="Google Shape;380;p36"/>
          <p:cNvSpPr txBox="1">
            <a:spLocks noGrp="1"/>
          </p:cNvSpPr>
          <p:nvPr>
            <p:ph type="body" idx="2"/>
          </p:nvPr>
        </p:nvSpPr>
        <p:spPr>
          <a:xfrm>
            <a:off x="3673842" y="1803404"/>
            <a:ext cx="2879358"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dirty="0"/>
              <a:t>"You have to act as if it were possible to radically transform the world. And you have to do it all the time… I'm no longer accepting the things I cannot change </a:t>
            </a:r>
            <a:r>
              <a:rPr lang="en-US" i="1" dirty="0">
                <a:latin typeface="Arial"/>
                <a:ea typeface="Arial"/>
                <a:cs typeface="Arial"/>
                <a:sym typeface="Arial"/>
              </a:rPr>
              <a:t>–</a:t>
            </a:r>
            <a:r>
              <a:rPr lang="en-US" i="1" dirty="0"/>
              <a:t> I'm changing the things I cannot accept."</a:t>
            </a:r>
            <a:endParaRPr dirty="0"/>
          </a:p>
        </p:txBody>
      </p:sp>
      <p:sp>
        <p:nvSpPr>
          <p:cNvPr id="381" name="Google Shape;381;p36"/>
          <p:cNvSpPr/>
          <p:nvPr/>
        </p:nvSpPr>
        <p:spPr>
          <a:xfrm flipH="1">
            <a:off x="279887" y="1066800"/>
            <a:ext cx="484632" cy="486581"/>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
        <p:nvSpPr>
          <p:cNvPr id="382" name="Google Shape;382;p36"/>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36</a:t>
            </a:fld>
            <a:endParaRPr/>
          </a:p>
        </p:txBody>
      </p:sp>
      <p:sp>
        <p:nvSpPr>
          <p:cNvPr id="383" name="Google Shape;383;p36"/>
          <p:cNvSpPr txBox="1"/>
          <p:nvPr/>
        </p:nvSpPr>
        <p:spPr>
          <a:xfrm>
            <a:off x="764519" y="6070605"/>
            <a:ext cx="741778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AABBF </a:t>
            </a:r>
            <a:r>
              <a:rPr lang="en-US" sz="1400" b="0" i="0" u="none" strike="noStrike" cap="none" dirty="0">
                <a:solidFill>
                  <a:srgbClr val="5B7285"/>
                </a:solidFill>
                <a:latin typeface="Arial"/>
                <a:ea typeface="Arial"/>
                <a:cs typeface="Arial"/>
                <a:sym typeface="Arial"/>
              </a:rPr>
              <a:t>1944, ID lesbian black cis-gender female, pronouns she/her, activist/author/teacher</a:t>
            </a:r>
            <a:endParaRPr sz="1400" b="0" i="0" u="none" strike="noStrike" cap="none" dirty="0">
              <a:solidFill>
                <a:srgbClr val="5B7285"/>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69000" r="-12000"/>
          </a:stretch>
        </a:blipFill>
        <a:effectLst/>
      </p:bgPr>
    </p:bg>
    <p:spTree>
      <p:nvGrpSpPr>
        <p:cNvPr id="1" name="Shape 387"/>
        <p:cNvGrpSpPr/>
        <p:nvPr/>
      </p:nvGrpSpPr>
      <p:grpSpPr>
        <a:xfrm>
          <a:off x="0" y="0"/>
          <a:ext cx="0" cy="0"/>
          <a:chOff x="0" y="0"/>
          <a:chExt cx="0" cy="0"/>
        </a:xfrm>
      </p:grpSpPr>
      <p:sp>
        <p:nvSpPr>
          <p:cNvPr id="388" name="Google Shape;388;p37"/>
          <p:cNvSpPr txBox="1">
            <a:spLocks noGrp="1"/>
          </p:cNvSpPr>
          <p:nvPr>
            <p:ph type="body" idx="1"/>
          </p:nvPr>
        </p:nvSpPr>
        <p:spPr>
          <a:xfrm>
            <a:off x="841001" y="1803400"/>
            <a:ext cx="26718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“I’m a preacher’s kid.  Jesus was a revolutionary. And the job of the Christian is to revolutionize society, to liberate society from the powers on Earth that are oppressing humanity.”</a:t>
            </a:r>
            <a:endParaRPr i="1"/>
          </a:p>
        </p:txBody>
      </p:sp>
      <p:sp>
        <p:nvSpPr>
          <p:cNvPr id="389" name="Google Shape;389;p37"/>
          <p:cNvSpPr txBox="1">
            <a:spLocks noGrp="1"/>
          </p:cNvSpPr>
          <p:nvPr>
            <p:ph type="title"/>
          </p:nvPr>
        </p:nvSpPr>
        <p:spPr>
          <a:xfrm>
            <a:off x="841000" y="1292933"/>
            <a:ext cx="59408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5B7285"/>
                </a:solidFill>
              </a:rPr>
              <a:t>IBRAM X. KENDI </a:t>
            </a:r>
            <a:r>
              <a:rPr lang="en-US" b="0">
                <a:solidFill>
                  <a:srgbClr val="5B7285"/>
                </a:solidFill>
              </a:rPr>
              <a:t>–</a:t>
            </a:r>
            <a:r>
              <a:rPr lang="en-US">
                <a:solidFill>
                  <a:srgbClr val="5B7285"/>
                </a:solidFill>
              </a:rPr>
              <a:t> </a:t>
            </a:r>
            <a:r>
              <a:rPr lang="en-US" b="0">
                <a:solidFill>
                  <a:srgbClr val="5B7285"/>
                </a:solidFill>
              </a:rPr>
              <a:t>anti-racist guru</a:t>
            </a:r>
            <a:endParaRPr b="0">
              <a:solidFill>
                <a:srgbClr val="5B7285"/>
              </a:solidFill>
            </a:endParaRPr>
          </a:p>
        </p:txBody>
      </p:sp>
      <p:sp>
        <p:nvSpPr>
          <p:cNvPr id="390" name="Google Shape;390;p37"/>
          <p:cNvSpPr txBox="1">
            <a:spLocks noGrp="1"/>
          </p:cNvSpPr>
          <p:nvPr>
            <p:ph type="body" idx="2"/>
          </p:nvPr>
        </p:nvSpPr>
        <p:spPr>
          <a:xfrm>
            <a:off x="3673842" y="1803404"/>
            <a:ext cx="2879358"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“Savior theology is a different type of theology that goes right in line with racist ideas and racist theology. That type of theology breeds bigotry. Anti-racists fundamentally reject savior theology.” </a:t>
            </a:r>
            <a:endParaRPr/>
          </a:p>
        </p:txBody>
      </p:sp>
      <p:sp>
        <p:nvSpPr>
          <p:cNvPr id="391" name="Google Shape;391;p37"/>
          <p:cNvSpPr/>
          <p:nvPr/>
        </p:nvSpPr>
        <p:spPr>
          <a:xfrm flipH="1">
            <a:off x="279887" y="1066800"/>
            <a:ext cx="484632" cy="486581"/>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
        <p:nvSpPr>
          <p:cNvPr id="392" name="Google Shape;392;p37"/>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37</a:t>
            </a:fld>
            <a:endParaRPr/>
          </a:p>
        </p:txBody>
      </p:sp>
      <p:sp>
        <p:nvSpPr>
          <p:cNvPr id="393" name="Google Shape;393;p37"/>
          <p:cNvSpPr txBox="1"/>
          <p:nvPr/>
        </p:nvSpPr>
        <p:spPr>
          <a:xfrm>
            <a:off x="764526" y="6070605"/>
            <a:ext cx="73126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AABBM </a:t>
            </a:r>
            <a:r>
              <a:rPr lang="en-US" sz="1400" b="0" i="0" u="none" strike="noStrike" cap="none" dirty="0">
                <a:solidFill>
                  <a:srgbClr val="5B7285"/>
                </a:solidFill>
                <a:latin typeface="Arial"/>
                <a:ea typeface="Arial"/>
                <a:cs typeface="Arial"/>
                <a:sym typeface="Arial"/>
              </a:rPr>
              <a:t>1982, ID straight black cis-gender male, pronouns he/him, activist/author/teacher</a:t>
            </a:r>
            <a:endParaRPr sz="1400" b="0" i="0" u="none" strike="noStrike" cap="none" dirty="0">
              <a:solidFill>
                <a:srgbClr val="5B7285"/>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69000" r="-13000"/>
          </a:stretch>
        </a:blipFill>
        <a:effectLst/>
      </p:bgPr>
    </p:bg>
    <p:spTree>
      <p:nvGrpSpPr>
        <p:cNvPr id="1" name="Shape 397"/>
        <p:cNvGrpSpPr/>
        <p:nvPr/>
      </p:nvGrpSpPr>
      <p:grpSpPr>
        <a:xfrm>
          <a:off x="0" y="0"/>
          <a:ext cx="0" cy="0"/>
          <a:chOff x="0" y="0"/>
          <a:chExt cx="0" cy="0"/>
        </a:xfrm>
      </p:grpSpPr>
      <p:sp>
        <p:nvSpPr>
          <p:cNvPr id="398" name="Google Shape;398;p38"/>
          <p:cNvSpPr txBox="1">
            <a:spLocks noGrp="1"/>
          </p:cNvSpPr>
          <p:nvPr>
            <p:ph type="body" idx="1"/>
          </p:nvPr>
        </p:nvSpPr>
        <p:spPr>
          <a:xfrm>
            <a:off x="841001" y="1803400"/>
            <a:ext cx="26718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“In high school, I came out to my friends as queer. My entire world opened up; this was a monumental step toward unveiling my truest self. I had my first girlfriend when I was sixteen years old. ”</a:t>
            </a:r>
            <a:endParaRPr i="1"/>
          </a:p>
        </p:txBody>
      </p:sp>
      <p:sp>
        <p:nvSpPr>
          <p:cNvPr id="399" name="Google Shape;399;p38"/>
          <p:cNvSpPr txBox="1">
            <a:spLocks noGrp="1"/>
          </p:cNvSpPr>
          <p:nvPr>
            <p:ph type="title"/>
          </p:nvPr>
        </p:nvSpPr>
        <p:spPr>
          <a:xfrm>
            <a:off x="841000" y="1292933"/>
            <a:ext cx="63218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5B7285"/>
                </a:solidFill>
              </a:rPr>
              <a:t>PATRISSE CULLORS </a:t>
            </a:r>
            <a:r>
              <a:rPr lang="en-US" b="0">
                <a:solidFill>
                  <a:srgbClr val="5B7285"/>
                </a:solidFill>
              </a:rPr>
              <a:t>– BLM co-founder</a:t>
            </a:r>
            <a:endParaRPr b="0">
              <a:solidFill>
                <a:srgbClr val="5B7285"/>
              </a:solidFill>
            </a:endParaRPr>
          </a:p>
        </p:txBody>
      </p:sp>
      <p:sp>
        <p:nvSpPr>
          <p:cNvPr id="400" name="Google Shape;400;p38"/>
          <p:cNvSpPr txBox="1">
            <a:spLocks noGrp="1"/>
          </p:cNvSpPr>
          <p:nvPr>
            <p:ph type="body" idx="2"/>
          </p:nvPr>
        </p:nvSpPr>
        <p:spPr>
          <a:xfrm>
            <a:off x="3673842" y="1803404"/>
            <a:ext cx="3260358"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dirty="0"/>
              <a:t>“In June of 2015 </a:t>
            </a:r>
            <a:r>
              <a:rPr lang="en-US" i="1" dirty="0">
                <a:latin typeface="Arial"/>
                <a:ea typeface="Arial"/>
                <a:cs typeface="Arial"/>
                <a:sym typeface="Arial"/>
              </a:rPr>
              <a:t>–</a:t>
            </a:r>
            <a:r>
              <a:rPr lang="en-US" i="1" dirty="0"/>
              <a:t> the same month Obergefell was decided </a:t>
            </a:r>
            <a:r>
              <a:rPr lang="en-US" i="1" dirty="0">
                <a:latin typeface="Arial"/>
                <a:ea typeface="Arial"/>
                <a:cs typeface="Arial"/>
                <a:sym typeface="Arial"/>
              </a:rPr>
              <a:t>–</a:t>
            </a:r>
            <a:r>
              <a:rPr lang="en-US" i="1" dirty="0"/>
              <a:t> I met </a:t>
            </a:r>
            <a:r>
              <a:rPr lang="en-US" i="1" dirty="0" err="1"/>
              <a:t>Janaya</a:t>
            </a:r>
            <a:r>
              <a:rPr lang="en-US" i="1" dirty="0"/>
              <a:t> Khan. I knew without a doubt that </a:t>
            </a:r>
            <a:r>
              <a:rPr lang="en-US" i="1" dirty="0" err="1"/>
              <a:t>Janaya</a:t>
            </a:r>
            <a:r>
              <a:rPr lang="en-US" i="1" dirty="0"/>
              <a:t>, a black transgender immigrant, was my life partner. We could build a new narrative steeped in the intersections of black love.” </a:t>
            </a:r>
            <a:endParaRPr dirty="0"/>
          </a:p>
        </p:txBody>
      </p:sp>
      <p:sp>
        <p:nvSpPr>
          <p:cNvPr id="401" name="Google Shape;401;p3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38</a:t>
            </a:fld>
            <a:endParaRPr/>
          </a:p>
        </p:txBody>
      </p:sp>
      <p:sp>
        <p:nvSpPr>
          <p:cNvPr id="402" name="Google Shape;402;p38"/>
          <p:cNvSpPr txBox="1"/>
          <p:nvPr/>
        </p:nvSpPr>
        <p:spPr>
          <a:xfrm>
            <a:off x="764526" y="6070605"/>
            <a:ext cx="71602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AABBF </a:t>
            </a:r>
            <a:r>
              <a:rPr lang="en-US" sz="1400" b="0" i="0" u="none" strike="noStrike" cap="none" dirty="0">
                <a:solidFill>
                  <a:srgbClr val="5B7285"/>
                </a:solidFill>
                <a:latin typeface="Arial"/>
                <a:ea typeface="Arial"/>
                <a:cs typeface="Arial"/>
                <a:sym typeface="Arial"/>
              </a:rPr>
              <a:t>1983, ID queer black cis-gender female, pronouns she/her, activist/artist/writer</a:t>
            </a:r>
            <a:endParaRPr sz="1400" b="0" i="0" u="none" strike="noStrike" cap="none" dirty="0">
              <a:solidFill>
                <a:srgbClr val="5B7285"/>
              </a:solidFill>
              <a:latin typeface="Arial"/>
              <a:ea typeface="Arial"/>
              <a:cs typeface="Arial"/>
              <a:sym typeface="Arial"/>
            </a:endParaRPr>
          </a:p>
        </p:txBody>
      </p:sp>
      <p:sp>
        <p:nvSpPr>
          <p:cNvPr id="403" name="Google Shape;403;p38"/>
          <p:cNvSpPr/>
          <p:nvPr/>
        </p:nvSpPr>
        <p:spPr>
          <a:xfrm flipH="1">
            <a:off x="279887" y="1066800"/>
            <a:ext cx="484632" cy="49876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69000" r="-15000"/>
          </a:stretch>
        </a:blipFill>
        <a:effectLst/>
      </p:bgPr>
    </p:bg>
    <p:spTree>
      <p:nvGrpSpPr>
        <p:cNvPr id="1" name="Shape 407"/>
        <p:cNvGrpSpPr/>
        <p:nvPr/>
      </p:nvGrpSpPr>
      <p:grpSpPr>
        <a:xfrm>
          <a:off x="0" y="0"/>
          <a:ext cx="0" cy="0"/>
          <a:chOff x="0" y="0"/>
          <a:chExt cx="0" cy="0"/>
        </a:xfrm>
      </p:grpSpPr>
      <p:sp>
        <p:nvSpPr>
          <p:cNvPr id="408" name="Google Shape;408;p39"/>
          <p:cNvSpPr txBox="1">
            <a:spLocks noGrp="1"/>
          </p:cNvSpPr>
          <p:nvPr>
            <p:ph type="body" idx="1"/>
          </p:nvPr>
        </p:nvSpPr>
        <p:spPr>
          <a:xfrm>
            <a:off x="841000" y="1803400"/>
            <a:ext cx="30452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“We think that we live in a society organized around these binaries. But if there isn’t just the gender of male and female, then maybe a lot of other things in society aren’t true either. We have to let go of the scripts we’re born into.”</a:t>
            </a:r>
            <a:endParaRPr i="1"/>
          </a:p>
        </p:txBody>
      </p:sp>
      <p:sp>
        <p:nvSpPr>
          <p:cNvPr id="409" name="Google Shape;409;p39"/>
          <p:cNvSpPr txBox="1">
            <a:spLocks noGrp="1"/>
          </p:cNvSpPr>
          <p:nvPr>
            <p:ph type="title"/>
          </p:nvPr>
        </p:nvSpPr>
        <p:spPr>
          <a:xfrm>
            <a:off x="841000" y="1292933"/>
            <a:ext cx="60932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5B7285"/>
                </a:solidFill>
              </a:rPr>
              <a:t>JANAYA KHAN </a:t>
            </a:r>
            <a:r>
              <a:rPr lang="en-US" b="0">
                <a:solidFill>
                  <a:srgbClr val="5B7285"/>
                </a:solidFill>
              </a:rPr>
              <a:t>– BLM co-founder</a:t>
            </a:r>
            <a:endParaRPr b="0">
              <a:solidFill>
                <a:srgbClr val="5B7285"/>
              </a:solidFill>
            </a:endParaRPr>
          </a:p>
        </p:txBody>
      </p:sp>
      <p:sp>
        <p:nvSpPr>
          <p:cNvPr id="410" name="Google Shape;410;p39"/>
          <p:cNvSpPr txBox="1">
            <a:spLocks noGrp="1"/>
          </p:cNvSpPr>
          <p:nvPr>
            <p:ph type="body" idx="2"/>
          </p:nvPr>
        </p:nvSpPr>
        <p:spPr>
          <a:xfrm>
            <a:off x="4038600" y="1803404"/>
            <a:ext cx="2743200" cy="35450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t>“We’re building a belief system </a:t>
            </a:r>
            <a:r>
              <a:rPr lang="en-US" i="1">
                <a:latin typeface="Arial"/>
                <a:ea typeface="Arial"/>
                <a:cs typeface="Arial"/>
                <a:sym typeface="Arial"/>
              </a:rPr>
              <a:t>–</a:t>
            </a:r>
            <a:r>
              <a:rPr lang="en-US" i="1"/>
              <a:t> a world outside the colonial imagination. Our job Is to make revolution irresistible. We become remarkable when we fight for freedom, justice and liberation.”</a:t>
            </a:r>
            <a:endParaRPr/>
          </a:p>
        </p:txBody>
      </p:sp>
      <p:sp>
        <p:nvSpPr>
          <p:cNvPr id="411" name="Google Shape;411;p3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39</a:t>
            </a:fld>
            <a:endParaRPr/>
          </a:p>
        </p:txBody>
      </p:sp>
      <p:sp>
        <p:nvSpPr>
          <p:cNvPr id="412" name="Google Shape;412;p39"/>
          <p:cNvSpPr txBox="1"/>
          <p:nvPr/>
        </p:nvSpPr>
        <p:spPr>
          <a:xfrm>
            <a:off x="764526" y="6070605"/>
            <a:ext cx="72364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AABBM </a:t>
            </a:r>
            <a:r>
              <a:rPr lang="en-US" sz="1400" b="0" i="0" u="none" strike="noStrike" cap="none" dirty="0">
                <a:solidFill>
                  <a:srgbClr val="5B7285"/>
                </a:solidFill>
                <a:latin typeface="Arial"/>
                <a:ea typeface="Arial"/>
                <a:cs typeface="Arial"/>
                <a:sym typeface="Arial"/>
              </a:rPr>
              <a:t>1987, ID transgender black non-binary, pronouns they/them, activist/boxer/model</a:t>
            </a:r>
            <a:endParaRPr sz="1400" b="0" i="0" u="none" strike="noStrike" cap="none" dirty="0">
              <a:solidFill>
                <a:srgbClr val="5B7285"/>
              </a:solidFill>
              <a:latin typeface="Arial"/>
              <a:ea typeface="Arial"/>
              <a:cs typeface="Arial"/>
              <a:sym typeface="Arial"/>
            </a:endParaRPr>
          </a:p>
        </p:txBody>
      </p:sp>
      <p:sp>
        <p:nvSpPr>
          <p:cNvPr id="413" name="Google Shape;413;p39"/>
          <p:cNvSpPr/>
          <p:nvPr/>
        </p:nvSpPr>
        <p:spPr>
          <a:xfrm flipH="1">
            <a:off x="282406" y="1066800"/>
            <a:ext cx="484632" cy="512877"/>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77"/>
        <p:cNvGrpSpPr/>
        <p:nvPr/>
      </p:nvGrpSpPr>
      <p:grpSpPr>
        <a:xfrm>
          <a:off x="0" y="0"/>
          <a:ext cx="0" cy="0"/>
          <a:chOff x="0" y="0"/>
          <a:chExt cx="0" cy="0"/>
        </a:xfrm>
      </p:grpSpPr>
      <p:sp>
        <p:nvSpPr>
          <p:cNvPr id="78" name="Google Shape;78;p4"/>
          <p:cNvSpPr txBox="1">
            <a:spLocks noGrp="1"/>
          </p:cNvSpPr>
          <p:nvPr>
            <p:ph type="ctrTitle" idx="4294967295"/>
          </p:nvPr>
        </p:nvSpPr>
        <p:spPr>
          <a:xfrm>
            <a:off x="648901" y="4343401"/>
            <a:ext cx="5251500" cy="1546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13800" b="1" i="0" u="none" strike="noStrike" cap="none">
                <a:solidFill>
                  <a:srgbClr val="FFC000"/>
                </a:solidFill>
                <a:latin typeface="Karla"/>
                <a:ea typeface="Karla"/>
                <a:cs typeface="Karla"/>
                <a:sym typeface="Karla"/>
              </a:rPr>
              <a:t>?</a:t>
            </a:r>
            <a:r>
              <a:rPr lang="en-US" sz="4400" b="1" i="0" u="none" strike="noStrike" cap="none">
                <a:solidFill>
                  <a:schemeClr val="dk2"/>
                </a:solidFill>
                <a:latin typeface="Montserrat"/>
                <a:ea typeface="Montserrat"/>
                <a:cs typeface="Montserrat"/>
                <a:sym typeface="Montserrat"/>
              </a:rPr>
              <a:t/>
            </a:r>
            <a:br>
              <a:rPr lang="en-US" sz="4400" b="1" i="0" u="none" strike="noStrike" cap="none">
                <a:solidFill>
                  <a:schemeClr val="dk2"/>
                </a:solidFill>
                <a:latin typeface="Montserrat"/>
                <a:ea typeface="Montserrat"/>
                <a:cs typeface="Montserrat"/>
                <a:sym typeface="Montserrat"/>
              </a:rPr>
            </a:br>
            <a:r>
              <a:rPr lang="en-US" sz="5400" b="1" i="0" u="none" strike="noStrike" cap="none">
                <a:solidFill>
                  <a:srgbClr val="4D4D4D"/>
                </a:solidFill>
                <a:latin typeface="Montserrat"/>
                <a:ea typeface="Montserrat"/>
                <a:cs typeface="Montserrat"/>
                <a:sym typeface="Montserrat"/>
              </a:rPr>
              <a:t>DOES</a:t>
            </a:r>
            <a:r>
              <a:rPr lang="en-US" sz="5400" b="1" i="0" u="none" strike="noStrike" cap="none">
                <a:solidFill>
                  <a:schemeClr val="dk2"/>
                </a:solidFill>
                <a:latin typeface="Montserrat"/>
                <a:ea typeface="Montserrat"/>
                <a:cs typeface="Montserrat"/>
                <a:sym typeface="Montserrat"/>
              </a:rPr>
              <a:t/>
            </a:r>
            <a:br>
              <a:rPr lang="en-US" sz="5400" b="1" i="0" u="none" strike="noStrike" cap="none">
                <a:solidFill>
                  <a:schemeClr val="dk2"/>
                </a:solidFill>
                <a:latin typeface="Montserrat"/>
                <a:ea typeface="Montserrat"/>
                <a:cs typeface="Montserrat"/>
                <a:sym typeface="Montserrat"/>
              </a:rPr>
            </a:br>
            <a:r>
              <a:rPr lang="en-US" sz="5400" b="1" i="0" u="none" strike="noStrike" cap="none">
                <a:solidFill>
                  <a:srgbClr val="FFC000"/>
                </a:solidFill>
                <a:latin typeface="Montserrat"/>
                <a:ea typeface="Montserrat"/>
                <a:cs typeface="Montserrat"/>
                <a:sym typeface="Montserrat"/>
              </a:rPr>
              <a:t>IDEOLOGY</a:t>
            </a:r>
            <a:r>
              <a:rPr lang="en-US" sz="5400" b="1" i="0" u="none" strike="noStrike" cap="none">
                <a:solidFill>
                  <a:srgbClr val="0070C0"/>
                </a:solidFill>
                <a:latin typeface="Montserrat"/>
                <a:ea typeface="Montserrat"/>
                <a:cs typeface="Montserrat"/>
                <a:sym typeface="Montserrat"/>
              </a:rPr>
              <a:t/>
            </a:r>
            <a:br>
              <a:rPr lang="en-US" sz="5400" b="1" i="0" u="none" strike="noStrike" cap="none">
                <a:solidFill>
                  <a:srgbClr val="0070C0"/>
                </a:solidFill>
                <a:latin typeface="Montserrat"/>
                <a:ea typeface="Montserrat"/>
                <a:cs typeface="Montserrat"/>
                <a:sym typeface="Montserrat"/>
              </a:rPr>
            </a:br>
            <a:r>
              <a:rPr lang="en-US" sz="5400" b="1" i="0" u="none" strike="noStrike" cap="none">
                <a:solidFill>
                  <a:srgbClr val="4D4D4D"/>
                </a:solidFill>
                <a:latin typeface="Montserrat"/>
                <a:ea typeface="Montserrat"/>
                <a:cs typeface="Montserrat"/>
                <a:sym typeface="Montserrat"/>
              </a:rPr>
              <a:t>MATTER?</a:t>
            </a:r>
            <a:endParaRPr sz="5400" b="1" i="0" u="none" strike="noStrike" cap="none">
              <a:solidFill>
                <a:srgbClr val="4D4D4D"/>
              </a:solidFill>
              <a:latin typeface="Montserrat"/>
              <a:ea typeface="Montserrat"/>
              <a:cs typeface="Montserrat"/>
              <a:sym typeface="Montserrat"/>
            </a:endParaRPr>
          </a:p>
        </p:txBody>
      </p:sp>
      <p:sp>
        <p:nvSpPr>
          <p:cNvPr id="79" name="Google Shape;79;p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77000" t="-17000" r="-1000" b="3000"/>
          </a:stretch>
        </a:blipFill>
        <a:effectLst/>
      </p:bgPr>
    </p:bg>
    <p:spTree>
      <p:nvGrpSpPr>
        <p:cNvPr id="1" name="Shape 417"/>
        <p:cNvGrpSpPr/>
        <p:nvPr/>
      </p:nvGrpSpPr>
      <p:grpSpPr>
        <a:xfrm>
          <a:off x="0" y="0"/>
          <a:ext cx="0" cy="0"/>
          <a:chOff x="0" y="0"/>
          <a:chExt cx="0" cy="0"/>
        </a:xfrm>
      </p:grpSpPr>
      <p:sp>
        <p:nvSpPr>
          <p:cNvPr id="418" name="Google Shape;418;p40"/>
          <p:cNvSpPr txBox="1">
            <a:spLocks noGrp="1"/>
          </p:cNvSpPr>
          <p:nvPr>
            <p:ph type="body" idx="1"/>
          </p:nvPr>
        </p:nvSpPr>
        <p:spPr>
          <a:xfrm>
            <a:off x="841000" y="1803400"/>
            <a:ext cx="3045200" cy="406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solidFill>
                  <a:srgbClr val="292929"/>
                </a:solidFill>
              </a:rPr>
              <a:t>“I support abortion access because of my Catholic faith. Catholics are taught a theology of social justice, and abortion bans are the opposite of justice. What we're seeing right now is religious overreach led by Catholic bishops.”</a:t>
            </a:r>
            <a:endParaRPr i="1">
              <a:solidFill>
                <a:srgbClr val="292929"/>
              </a:solidFill>
            </a:endParaRPr>
          </a:p>
        </p:txBody>
      </p:sp>
      <p:sp>
        <p:nvSpPr>
          <p:cNvPr id="419" name="Google Shape;419;p40"/>
          <p:cNvSpPr txBox="1">
            <a:spLocks noGrp="1"/>
          </p:cNvSpPr>
          <p:nvPr>
            <p:ph type="title"/>
          </p:nvPr>
        </p:nvSpPr>
        <p:spPr>
          <a:xfrm>
            <a:off x="841000" y="1292933"/>
            <a:ext cx="60932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cap="none">
                <a:solidFill>
                  <a:srgbClr val="5B7285"/>
                </a:solidFill>
              </a:rPr>
              <a:t>JAMIE MANSON </a:t>
            </a:r>
            <a:r>
              <a:rPr lang="en-US" b="0">
                <a:solidFill>
                  <a:srgbClr val="5B7285"/>
                </a:solidFill>
              </a:rPr>
              <a:t>– Catholics for Choice</a:t>
            </a:r>
            <a:endParaRPr b="0">
              <a:solidFill>
                <a:srgbClr val="5B7285"/>
              </a:solidFill>
            </a:endParaRPr>
          </a:p>
        </p:txBody>
      </p:sp>
      <p:sp>
        <p:nvSpPr>
          <p:cNvPr id="420" name="Google Shape;420;p40"/>
          <p:cNvSpPr txBox="1">
            <a:spLocks noGrp="1"/>
          </p:cNvSpPr>
          <p:nvPr>
            <p:ph type="body" idx="2"/>
          </p:nvPr>
        </p:nvSpPr>
        <p:spPr>
          <a:xfrm>
            <a:off x="4038600" y="1803400"/>
            <a:ext cx="2971800" cy="396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i="1">
                <a:solidFill>
                  <a:srgbClr val="292929"/>
                </a:solidFill>
              </a:rPr>
              <a:t>“Abortion bans create profound suffering</a:t>
            </a:r>
            <a:endParaRPr/>
          </a:p>
          <a:p>
            <a:pPr marL="0" lvl="0" indent="0" algn="l" rtl="0">
              <a:lnSpc>
                <a:spcPct val="100000"/>
              </a:lnSpc>
              <a:spcBef>
                <a:spcPts val="0"/>
              </a:spcBef>
              <a:spcAft>
                <a:spcPts val="0"/>
              </a:spcAft>
              <a:buSzPts val="2000"/>
              <a:buNone/>
            </a:pPr>
            <a:r>
              <a:rPr lang="en-US" i="1">
                <a:solidFill>
                  <a:srgbClr val="292929"/>
                </a:solidFill>
              </a:rPr>
              <a:t>among those who are already oppressed by sinful structures of racism, gender inequality, economic insecurity,</a:t>
            </a:r>
            <a:endParaRPr/>
          </a:p>
          <a:p>
            <a:pPr marL="0" lvl="0" indent="0" algn="l" rtl="0">
              <a:lnSpc>
                <a:spcPct val="100000"/>
              </a:lnSpc>
              <a:spcBef>
                <a:spcPts val="0"/>
              </a:spcBef>
              <a:spcAft>
                <a:spcPts val="0"/>
              </a:spcAft>
              <a:buSzPts val="2000"/>
              <a:buNone/>
            </a:pPr>
            <a:r>
              <a:rPr lang="en-US" i="1">
                <a:solidFill>
                  <a:srgbClr val="292929"/>
                </a:solidFill>
              </a:rPr>
              <a:t>and immigration restrictions.” </a:t>
            </a:r>
            <a:endParaRPr/>
          </a:p>
        </p:txBody>
      </p:sp>
      <p:sp>
        <p:nvSpPr>
          <p:cNvPr id="421" name="Google Shape;421;p40"/>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40</a:t>
            </a:fld>
            <a:endParaRPr/>
          </a:p>
        </p:txBody>
      </p:sp>
      <p:sp>
        <p:nvSpPr>
          <p:cNvPr id="422" name="Google Shape;422;p40"/>
          <p:cNvSpPr txBox="1"/>
          <p:nvPr/>
        </p:nvSpPr>
        <p:spPr>
          <a:xfrm>
            <a:off x="764526" y="6070605"/>
            <a:ext cx="723648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5B7285"/>
                </a:solidFill>
                <a:latin typeface="Arial"/>
                <a:ea typeface="Arial"/>
                <a:cs typeface="Arial"/>
                <a:sym typeface="Arial"/>
              </a:rPr>
              <a:t>AABBF </a:t>
            </a:r>
            <a:r>
              <a:rPr lang="en-US" sz="1400" b="0" i="0" u="none" strike="noStrike" cap="none" dirty="0">
                <a:solidFill>
                  <a:srgbClr val="5B7285"/>
                </a:solidFill>
                <a:latin typeface="Arial"/>
                <a:ea typeface="Arial"/>
                <a:cs typeface="Arial"/>
                <a:sym typeface="Arial"/>
              </a:rPr>
              <a:t>~1977, ID queer white lesbian, pronouns she/her? activist/editor/columnist</a:t>
            </a:r>
            <a:endParaRPr sz="1400" b="0" i="0" u="none" strike="noStrike" cap="none" dirty="0">
              <a:solidFill>
                <a:srgbClr val="5B7285"/>
              </a:solidFill>
              <a:latin typeface="Arial"/>
              <a:ea typeface="Arial"/>
              <a:cs typeface="Arial"/>
              <a:sym typeface="Arial"/>
            </a:endParaRPr>
          </a:p>
        </p:txBody>
      </p:sp>
      <p:sp>
        <p:nvSpPr>
          <p:cNvPr id="423" name="Google Shape;423;p40"/>
          <p:cNvSpPr/>
          <p:nvPr/>
        </p:nvSpPr>
        <p:spPr>
          <a:xfrm flipH="1">
            <a:off x="282406" y="1066800"/>
            <a:ext cx="484632" cy="512877"/>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5B7285"/>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4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333333"/>
        </a:solidFill>
        <a:effectLst/>
      </p:bgPr>
    </p:bg>
    <p:spTree>
      <p:nvGrpSpPr>
        <p:cNvPr id="1" name="Shape 427"/>
        <p:cNvGrpSpPr/>
        <p:nvPr/>
      </p:nvGrpSpPr>
      <p:grpSpPr>
        <a:xfrm>
          <a:off x="0" y="0"/>
          <a:ext cx="0" cy="0"/>
          <a:chOff x="0" y="0"/>
          <a:chExt cx="0" cy="0"/>
        </a:xfrm>
      </p:grpSpPr>
      <p:sp>
        <p:nvSpPr>
          <p:cNvPr id="428" name="Google Shape;428;p4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41</a:t>
            </a:fld>
            <a:endParaRPr/>
          </a:p>
        </p:txBody>
      </p:sp>
      <p:pic>
        <p:nvPicPr>
          <p:cNvPr id="429" name="Google Shape;429;p41"/>
          <p:cNvPicPr preferRelativeResize="0"/>
          <p:nvPr/>
        </p:nvPicPr>
        <p:blipFill rotWithShape="1">
          <a:blip r:embed="rId3">
            <a:alphaModFix/>
          </a:blip>
          <a:srcRect/>
          <a:stretch/>
        </p:blipFill>
        <p:spPr>
          <a:xfrm>
            <a:off x="0" y="762578"/>
            <a:ext cx="9144000" cy="5410201"/>
          </a:xfrm>
          <a:prstGeom prst="rect">
            <a:avLst/>
          </a:prstGeom>
          <a:noFill/>
          <a:ln>
            <a:noFill/>
          </a:ln>
        </p:spPr>
      </p:pic>
      <p:sp>
        <p:nvSpPr>
          <p:cNvPr id="430" name="Google Shape;430;p41"/>
          <p:cNvSpPr txBox="1"/>
          <p:nvPr/>
        </p:nvSpPr>
        <p:spPr>
          <a:xfrm>
            <a:off x="483925" y="439412"/>
            <a:ext cx="11332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Arial Narrow"/>
                <a:ea typeface="Arial Narrow"/>
                <a:cs typeface="Arial Narrow"/>
                <a:sym typeface="Arial Narrow"/>
              </a:rPr>
              <a:t>DEI </a:t>
            </a:r>
            <a:r>
              <a:rPr lang="en-US" sz="3600" b="1" i="0" u="none" strike="noStrike" cap="none">
                <a:solidFill>
                  <a:srgbClr val="FF0000"/>
                </a:solidFill>
                <a:latin typeface="Arial Narrow"/>
                <a:ea typeface="Arial Narrow"/>
                <a:cs typeface="Arial Narrow"/>
                <a:sym typeface="Arial Narrow"/>
              </a:rPr>
              <a:t>*</a:t>
            </a:r>
            <a:endParaRPr sz="1600" b="1" i="0" u="none" strike="noStrike" cap="none">
              <a:solidFill>
                <a:srgbClr val="FF0000"/>
              </a:solidFill>
              <a:latin typeface="Arial Narrow"/>
              <a:ea typeface="Arial Narrow"/>
              <a:cs typeface="Arial Narrow"/>
              <a:sym typeface="Arial Narrow"/>
            </a:endParaRPr>
          </a:p>
        </p:txBody>
      </p:sp>
      <p:sp>
        <p:nvSpPr>
          <p:cNvPr id="431" name="Google Shape;431;p41"/>
          <p:cNvSpPr txBox="1"/>
          <p:nvPr/>
        </p:nvSpPr>
        <p:spPr>
          <a:xfrm>
            <a:off x="6248400" y="4837075"/>
            <a:ext cx="2590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FF0000"/>
                </a:solidFill>
                <a:latin typeface="Arial Narrow"/>
                <a:ea typeface="Arial Narrow"/>
                <a:cs typeface="Arial Narrow"/>
                <a:sym typeface="Arial Narrow"/>
              </a:rPr>
              <a:t>* </a:t>
            </a:r>
            <a:r>
              <a:rPr lang="en-US" sz="2000" b="1" i="0" u="none" strike="noStrike" cap="none">
                <a:solidFill>
                  <a:schemeClr val="lt1"/>
                </a:solidFill>
                <a:latin typeface="Arial Narrow"/>
                <a:ea typeface="Arial Narrow"/>
                <a:cs typeface="Arial Narrow"/>
                <a:sym typeface="Arial Narrow"/>
              </a:rPr>
              <a:t>Or should it be</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Narrow"/>
                <a:ea typeface="Arial Narrow"/>
                <a:cs typeface="Arial Narrow"/>
                <a:sym typeface="Arial Narrow"/>
              </a:rPr>
              <a:t>    abbreviated</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Narrow"/>
                <a:ea typeface="Arial Narrow"/>
                <a:cs typeface="Arial Narrow"/>
                <a:sym typeface="Arial Narrow"/>
              </a:rPr>
              <a:t>     as IED or DIE?</a:t>
            </a:r>
            <a:endParaRPr sz="1200" b="1" i="0" u="none" strike="noStrike" cap="none">
              <a:solidFill>
                <a:schemeClr val="lt1"/>
              </a:solidFill>
              <a:latin typeface="Arial Narrow"/>
              <a:ea typeface="Arial Narrow"/>
              <a:cs typeface="Arial Narrow"/>
              <a:sym typeface="Arial Narrow"/>
            </a:endParaRPr>
          </a:p>
        </p:txBody>
      </p:sp>
      <p:grpSp>
        <p:nvGrpSpPr>
          <p:cNvPr id="432" name="Google Shape;432;p41"/>
          <p:cNvGrpSpPr/>
          <p:nvPr/>
        </p:nvGrpSpPr>
        <p:grpSpPr>
          <a:xfrm>
            <a:off x="1431240" y="4479656"/>
            <a:ext cx="731520" cy="761997"/>
            <a:chOff x="5941025" y="3634400"/>
            <a:chExt cx="467650" cy="467650"/>
          </a:xfrm>
        </p:grpSpPr>
        <p:sp>
          <p:nvSpPr>
            <p:cNvPr id="433" name="Google Shape;433;p4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70000" r="-10000"/>
          </a:stretch>
        </a:blipFill>
        <a:effectLst/>
      </p:bgPr>
    </p:bg>
    <p:spTree>
      <p:nvGrpSpPr>
        <p:cNvPr id="1" name="Shape 442"/>
        <p:cNvGrpSpPr/>
        <p:nvPr/>
      </p:nvGrpSpPr>
      <p:grpSpPr>
        <a:xfrm>
          <a:off x="0" y="0"/>
          <a:ext cx="0" cy="0"/>
          <a:chOff x="0" y="0"/>
          <a:chExt cx="0" cy="0"/>
        </a:xfrm>
      </p:grpSpPr>
      <p:sp>
        <p:nvSpPr>
          <p:cNvPr id="443" name="Google Shape;443;p42"/>
          <p:cNvSpPr txBox="1">
            <a:spLocks noGrp="1"/>
          </p:cNvSpPr>
          <p:nvPr>
            <p:ph type="body" idx="2"/>
          </p:nvPr>
        </p:nvSpPr>
        <p:spPr>
          <a:xfrm>
            <a:off x="838200" y="1219200"/>
            <a:ext cx="3581400" cy="464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b="1">
                <a:solidFill>
                  <a:srgbClr val="5B7285"/>
                </a:solidFill>
                <a:latin typeface="Montserrat"/>
                <a:ea typeface="Montserrat"/>
                <a:cs typeface="Montserrat"/>
                <a:sym typeface="Montserrat"/>
              </a:rPr>
              <a:t>CRITICAL THEORY</a:t>
            </a:r>
            <a:endParaRPr/>
          </a:p>
          <a:p>
            <a:pPr marL="0" lvl="0" indent="0" algn="l" rtl="0">
              <a:lnSpc>
                <a:spcPct val="100000"/>
              </a:lnSpc>
              <a:spcBef>
                <a:spcPts val="0"/>
              </a:spcBef>
              <a:spcAft>
                <a:spcPts val="0"/>
              </a:spcAft>
              <a:buSzPts val="2000"/>
              <a:buNone/>
            </a:pPr>
            <a:r>
              <a:rPr lang="en-US" sz="1800" b="1">
                <a:solidFill>
                  <a:srgbClr val="5B7285"/>
                </a:solidFill>
                <a:latin typeface="Montserrat"/>
                <a:ea typeface="Montserrat"/>
                <a:cs typeface="Montserrat"/>
                <a:sym typeface="Montserrat"/>
              </a:rPr>
              <a:t> – False Gospel</a:t>
            </a:r>
            <a:endParaRPr/>
          </a:p>
          <a:p>
            <a:pPr marL="91440" lvl="0" indent="-91440" algn="l" rtl="0">
              <a:lnSpc>
                <a:spcPct val="100000"/>
              </a:lnSpc>
              <a:spcBef>
                <a:spcPts val="600"/>
              </a:spcBef>
              <a:spcAft>
                <a:spcPts val="0"/>
              </a:spcAft>
              <a:buSzPts val="2000"/>
              <a:buChar char="▸"/>
            </a:pPr>
            <a:r>
              <a:rPr lang="en-US" sz="1800" i="1">
                <a:solidFill>
                  <a:srgbClr val="292929"/>
                </a:solidFill>
              </a:rPr>
              <a:t>Godless, man-centered</a:t>
            </a:r>
            <a:endParaRPr/>
          </a:p>
          <a:p>
            <a:pPr marL="91440" lvl="0" indent="-91440" algn="l" rtl="0">
              <a:lnSpc>
                <a:spcPct val="100000"/>
              </a:lnSpc>
              <a:spcBef>
                <a:spcPts val="0"/>
              </a:spcBef>
              <a:spcAft>
                <a:spcPts val="0"/>
              </a:spcAft>
              <a:buSzPts val="2000"/>
              <a:buChar char="▸"/>
            </a:pPr>
            <a:r>
              <a:rPr lang="en-US" sz="1800" i="1">
                <a:solidFill>
                  <a:srgbClr val="292929"/>
                </a:solidFill>
              </a:rPr>
              <a:t>Hate, phobia, discrimination</a:t>
            </a:r>
            <a:endParaRPr/>
          </a:p>
          <a:p>
            <a:pPr marL="91440" lvl="0" indent="-91440" algn="l" rtl="0">
              <a:lnSpc>
                <a:spcPct val="100000"/>
              </a:lnSpc>
              <a:spcBef>
                <a:spcPts val="0"/>
              </a:spcBef>
              <a:spcAft>
                <a:spcPts val="0"/>
              </a:spcAft>
              <a:buSzPts val="2000"/>
              <a:buChar char="▸"/>
            </a:pPr>
            <a:r>
              <a:rPr lang="en-US" sz="1800" i="1">
                <a:solidFill>
                  <a:srgbClr val="292929"/>
                </a:solidFill>
              </a:rPr>
              <a:t>Anger, resentment, cancel</a:t>
            </a:r>
            <a:endParaRPr/>
          </a:p>
          <a:p>
            <a:pPr marL="91440" lvl="0" indent="-91440" algn="l" rtl="0">
              <a:lnSpc>
                <a:spcPct val="100000"/>
              </a:lnSpc>
              <a:spcBef>
                <a:spcPts val="0"/>
              </a:spcBef>
              <a:spcAft>
                <a:spcPts val="0"/>
              </a:spcAft>
              <a:buSzPts val="2000"/>
              <a:buChar char="▸"/>
            </a:pPr>
            <a:r>
              <a:rPr lang="en-US" sz="1800" i="1">
                <a:solidFill>
                  <a:srgbClr val="292929"/>
                </a:solidFill>
              </a:rPr>
              <a:t>Grievance, complaint</a:t>
            </a:r>
            <a:endParaRPr/>
          </a:p>
          <a:p>
            <a:pPr marL="91440" lvl="0" indent="-91440" algn="l" rtl="0">
              <a:lnSpc>
                <a:spcPct val="100000"/>
              </a:lnSpc>
              <a:spcBef>
                <a:spcPts val="0"/>
              </a:spcBef>
              <a:spcAft>
                <a:spcPts val="0"/>
              </a:spcAft>
              <a:buSzPts val="2000"/>
              <a:buChar char="▸"/>
            </a:pPr>
            <a:r>
              <a:rPr lang="en-US" sz="1800" i="1">
                <a:solidFill>
                  <a:srgbClr val="292929"/>
                </a:solidFill>
              </a:rPr>
              <a:t>Breaking out from under</a:t>
            </a:r>
            <a:endParaRPr/>
          </a:p>
          <a:p>
            <a:pPr marL="91440" lvl="0" indent="-91440" algn="l" rtl="0">
              <a:lnSpc>
                <a:spcPct val="100000"/>
              </a:lnSpc>
              <a:spcBef>
                <a:spcPts val="0"/>
              </a:spcBef>
              <a:spcAft>
                <a:spcPts val="0"/>
              </a:spcAft>
              <a:buSzPts val="2000"/>
              <a:buChar char="▸"/>
            </a:pPr>
            <a:r>
              <a:rPr lang="en-US" sz="1800" i="1">
                <a:solidFill>
                  <a:srgbClr val="292929"/>
                </a:solidFill>
              </a:rPr>
              <a:t>Truth/reality a social construct</a:t>
            </a:r>
            <a:endParaRPr/>
          </a:p>
          <a:p>
            <a:pPr marL="91440" lvl="0" indent="-91440" algn="l" rtl="0">
              <a:lnSpc>
                <a:spcPct val="100000"/>
              </a:lnSpc>
              <a:spcBef>
                <a:spcPts val="0"/>
              </a:spcBef>
              <a:spcAft>
                <a:spcPts val="0"/>
              </a:spcAft>
              <a:buSzPts val="2000"/>
              <a:buChar char="▸"/>
            </a:pPr>
            <a:r>
              <a:rPr lang="en-US" sz="1800" i="1">
                <a:solidFill>
                  <a:srgbClr val="292929"/>
                </a:solidFill>
              </a:rPr>
              <a:t>No salvation + humanist utopia</a:t>
            </a:r>
            <a:endParaRPr/>
          </a:p>
          <a:p>
            <a:pPr marL="91440" lvl="0" indent="-91440" algn="l" rtl="0">
              <a:lnSpc>
                <a:spcPct val="100000"/>
              </a:lnSpc>
              <a:spcBef>
                <a:spcPts val="0"/>
              </a:spcBef>
              <a:spcAft>
                <a:spcPts val="0"/>
              </a:spcAft>
              <a:buSzPts val="2000"/>
              <a:buChar char="▸"/>
            </a:pPr>
            <a:r>
              <a:rPr lang="en-US" sz="1800" i="1">
                <a:solidFill>
                  <a:srgbClr val="292929"/>
                </a:solidFill>
              </a:rPr>
              <a:t>Life here is all there is</a:t>
            </a:r>
            <a:endParaRPr/>
          </a:p>
          <a:p>
            <a:pPr marL="91440" lvl="0" indent="-91440" algn="l" rtl="0">
              <a:lnSpc>
                <a:spcPct val="100000"/>
              </a:lnSpc>
              <a:spcBef>
                <a:spcPts val="0"/>
              </a:spcBef>
              <a:spcAft>
                <a:spcPts val="0"/>
              </a:spcAft>
              <a:buSzPts val="2000"/>
              <a:buChar char="▸"/>
            </a:pPr>
            <a:r>
              <a:rPr lang="en-US" sz="1800" i="1">
                <a:solidFill>
                  <a:srgbClr val="292929"/>
                </a:solidFill>
              </a:rPr>
              <a:t>Blurred boundaries, license</a:t>
            </a:r>
            <a:endParaRPr/>
          </a:p>
          <a:p>
            <a:pPr marL="91440" lvl="0" indent="-91440" algn="l" rtl="0">
              <a:lnSpc>
                <a:spcPct val="100000"/>
              </a:lnSpc>
              <a:spcBef>
                <a:spcPts val="0"/>
              </a:spcBef>
              <a:spcAft>
                <a:spcPts val="0"/>
              </a:spcAft>
              <a:buSzPts val="2000"/>
              <a:buChar char="▸"/>
            </a:pPr>
            <a:r>
              <a:rPr lang="en-US" sz="1800" i="1">
                <a:solidFill>
                  <a:srgbClr val="292929"/>
                </a:solidFill>
              </a:rPr>
              <a:t>Lawlessness, bondage</a:t>
            </a:r>
            <a:endParaRPr/>
          </a:p>
          <a:p>
            <a:pPr marL="91440" lvl="0" indent="-91440" algn="l" rtl="0">
              <a:lnSpc>
                <a:spcPct val="100000"/>
              </a:lnSpc>
              <a:spcBef>
                <a:spcPts val="0"/>
              </a:spcBef>
              <a:spcAft>
                <a:spcPts val="0"/>
              </a:spcAft>
              <a:buSzPts val="2000"/>
              <a:buChar char="▸"/>
            </a:pPr>
            <a:r>
              <a:rPr lang="en-US" sz="1800" i="1">
                <a:solidFill>
                  <a:srgbClr val="292929"/>
                </a:solidFill>
              </a:rPr>
              <a:t>Race binary, Sex spectrum</a:t>
            </a:r>
            <a:endParaRPr/>
          </a:p>
          <a:p>
            <a:pPr marL="91440" lvl="0" indent="-91440" algn="l" rtl="0">
              <a:lnSpc>
                <a:spcPct val="100000"/>
              </a:lnSpc>
              <a:spcBef>
                <a:spcPts val="0"/>
              </a:spcBef>
              <a:spcAft>
                <a:spcPts val="0"/>
              </a:spcAft>
              <a:buSzPts val="2000"/>
              <a:buChar char="▸"/>
            </a:pPr>
            <a:r>
              <a:rPr lang="en-US" sz="1800" i="1">
                <a:solidFill>
                  <a:srgbClr val="292929"/>
                </a:solidFill>
              </a:rPr>
              <a:t>Rebellion</a:t>
            </a:r>
            <a:endParaRPr/>
          </a:p>
          <a:p>
            <a:pPr marL="91440" lvl="0" indent="-91440" algn="l" rtl="0">
              <a:lnSpc>
                <a:spcPct val="100000"/>
              </a:lnSpc>
              <a:spcBef>
                <a:spcPts val="0"/>
              </a:spcBef>
              <a:spcAft>
                <a:spcPts val="0"/>
              </a:spcAft>
              <a:buSzPts val="2000"/>
              <a:buChar char="▸"/>
            </a:pPr>
            <a:r>
              <a:rPr lang="en-US" sz="1800" i="1">
                <a:solidFill>
                  <a:srgbClr val="292929"/>
                </a:solidFill>
              </a:rPr>
              <a:t>Worldly revolution</a:t>
            </a:r>
            <a:endParaRPr/>
          </a:p>
          <a:p>
            <a:pPr marL="91440" lvl="0" indent="-91440" algn="l" rtl="0">
              <a:lnSpc>
                <a:spcPct val="100000"/>
              </a:lnSpc>
              <a:spcBef>
                <a:spcPts val="0"/>
              </a:spcBef>
              <a:spcAft>
                <a:spcPts val="0"/>
              </a:spcAft>
              <a:buSzPts val="2000"/>
              <a:buChar char="▸"/>
            </a:pPr>
            <a:r>
              <a:rPr lang="en-US" sz="1800" i="1">
                <a:solidFill>
                  <a:srgbClr val="292929"/>
                </a:solidFill>
              </a:rPr>
              <a:t>Hubris, pride, struggle</a:t>
            </a:r>
            <a:endParaRPr/>
          </a:p>
          <a:p>
            <a:pPr marL="91440" lvl="0" indent="-91440" algn="l" rtl="0">
              <a:lnSpc>
                <a:spcPct val="100000"/>
              </a:lnSpc>
              <a:spcBef>
                <a:spcPts val="0"/>
              </a:spcBef>
              <a:spcAft>
                <a:spcPts val="0"/>
              </a:spcAft>
              <a:buSzPts val="2000"/>
              <a:buChar char="▸"/>
            </a:pPr>
            <a:r>
              <a:rPr lang="en-US" sz="1800" i="1">
                <a:solidFill>
                  <a:srgbClr val="292929"/>
                </a:solidFill>
              </a:rPr>
              <a:t>Source: ‘Angel of Light’</a:t>
            </a:r>
            <a:endParaRPr/>
          </a:p>
        </p:txBody>
      </p:sp>
      <p:sp>
        <p:nvSpPr>
          <p:cNvPr id="444" name="Google Shape;444;p42"/>
          <p:cNvSpPr txBox="1">
            <a:spLocks noGrp="1"/>
          </p:cNvSpPr>
          <p:nvPr>
            <p:ph type="body" idx="1"/>
          </p:nvPr>
        </p:nvSpPr>
        <p:spPr>
          <a:xfrm>
            <a:off x="4191000" y="1219200"/>
            <a:ext cx="3045200" cy="464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b="1">
                <a:solidFill>
                  <a:srgbClr val="FFC000"/>
                </a:solidFill>
                <a:latin typeface="Montserrat"/>
                <a:ea typeface="Montserrat"/>
                <a:cs typeface="Montserrat"/>
                <a:sym typeface="Montserrat"/>
              </a:rPr>
              <a:t>CRUCIAL NEWS </a:t>
            </a:r>
            <a:endParaRPr/>
          </a:p>
          <a:p>
            <a:pPr marL="0" lvl="0" indent="0" algn="l" rtl="0">
              <a:lnSpc>
                <a:spcPct val="100000"/>
              </a:lnSpc>
              <a:spcBef>
                <a:spcPts val="0"/>
              </a:spcBef>
              <a:spcAft>
                <a:spcPts val="0"/>
              </a:spcAft>
              <a:buSzPts val="2000"/>
              <a:buNone/>
            </a:pPr>
            <a:r>
              <a:rPr lang="en-US" sz="1800" b="1">
                <a:solidFill>
                  <a:srgbClr val="FFC000"/>
                </a:solidFill>
                <a:latin typeface="Montserrat"/>
                <a:ea typeface="Montserrat"/>
                <a:cs typeface="Montserrat"/>
                <a:sym typeface="Montserrat"/>
              </a:rPr>
              <a:t> – True Gospel</a:t>
            </a:r>
            <a:endParaRPr/>
          </a:p>
          <a:p>
            <a:pPr marL="91440" lvl="0" indent="-91440" algn="l" rtl="0">
              <a:lnSpc>
                <a:spcPct val="100000"/>
              </a:lnSpc>
              <a:spcBef>
                <a:spcPts val="600"/>
              </a:spcBef>
              <a:spcAft>
                <a:spcPts val="0"/>
              </a:spcAft>
              <a:buSzPts val="2000"/>
              <a:buChar char="▸"/>
            </a:pPr>
            <a:r>
              <a:rPr lang="en-US" sz="1800" i="1">
                <a:solidFill>
                  <a:srgbClr val="292929"/>
                </a:solidFill>
              </a:rPr>
              <a:t>God Creator, Savior, King</a:t>
            </a:r>
            <a:endParaRPr/>
          </a:p>
          <a:p>
            <a:pPr marL="91440" lvl="0" indent="-91440" algn="l" rtl="0">
              <a:lnSpc>
                <a:spcPct val="100000"/>
              </a:lnSpc>
              <a:spcBef>
                <a:spcPts val="0"/>
              </a:spcBef>
              <a:spcAft>
                <a:spcPts val="0"/>
              </a:spcAft>
              <a:buSzPts val="2000"/>
              <a:buChar char="▸"/>
            </a:pPr>
            <a:r>
              <a:rPr lang="en-US" sz="1800" i="1">
                <a:solidFill>
                  <a:srgbClr val="292929"/>
                </a:solidFill>
              </a:rPr>
              <a:t>Sin, transgression, rebellion</a:t>
            </a:r>
            <a:endParaRPr/>
          </a:p>
          <a:p>
            <a:pPr marL="91440" lvl="0" indent="-91440" algn="l" rtl="0">
              <a:lnSpc>
                <a:spcPct val="100000"/>
              </a:lnSpc>
              <a:spcBef>
                <a:spcPts val="0"/>
              </a:spcBef>
              <a:spcAft>
                <a:spcPts val="0"/>
              </a:spcAft>
              <a:buSzPts val="2000"/>
              <a:buChar char="▸"/>
            </a:pPr>
            <a:r>
              <a:rPr lang="en-US" sz="1800" i="1">
                <a:solidFill>
                  <a:srgbClr val="292929"/>
                </a:solidFill>
              </a:rPr>
              <a:t>Mercy, love, forgiveness</a:t>
            </a:r>
            <a:endParaRPr/>
          </a:p>
          <a:p>
            <a:pPr marL="91440" lvl="0" indent="-91440" algn="l" rtl="0">
              <a:lnSpc>
                <a:spcPct val="100000"/>
              </a:lnSpc>
              <a:spcBef>
                <a:spcPts val="0"/>
              </a:spcBef>
              <a:spcAft>
                <a:spcPts val="0"/>
              </a:spcAft>
              <a:buSzPts val="2000"/>
              <a:buChar char="▸"/>
            </a:pPr>
            <a:r>
              <a:rPr lang="en-US" sz="1800" i="1">
                <a:solidFill>
                  <a:srgbClr val="292929"/>
                </a:solidFill>
              </a:rPr>
              <a:t>Gratitude, praise</a:t>
            </a:r>
            <a:endParaRPr/>
          </a:p>
          <a:p>
            <a:pPr marL="91440" lvl="0" indent="-91440" algn="l" rtl="0">
              <a:lnSpc>
                <a:spcPct val="100000"/>
              </a:lnSpc>
              <a:spcBef>
                <a:spcPts val="0"/>
              </a:spcBef>
              <a:spcAft>
                <a:spcPts val="0"/>
              </a:spcAft>
              <a:buSzPts val="2000"/>
              <a:buChar char="▸"/>
            </a:pPr>
            <a:r>
              <a:rPr lang="en-US" sz="1800" i="1">
                <a:solidFill>
                  <a:srgbClr val="292929"/>
                </a:solidFill>
              </a:rPr>
              <a:t>Called out of the World</a:t>
            </a:r>
            <a:endParaRPr/>
          </a:p>
          <a:p>
            <a:pPr marL="91440" lvl="0" indent="-91440" algn="l" rtl="0">
              <a:lnSpc>
                <a:spcPct val="100000"/>
              </a:lnSpc>
              <a:spcBef>
                <a:spcPts val="0"/>
              </a:spcBef>
              <a:spcAft>
                <a:spcPts val="0"/>
              </a:spcAft>
              <a:buSzPts val="2000"/>
              <a:buChar char="▸"/>
            </a:pPr>
            <a:r>
              <a:rPr lang="en-US" sz="1800" i="1">
                <a:solidFill>
                  <a:srgbClr val="292929"/>
                </a:solidFill>
              </a:rPr>
              <a:t>Truth/reality absolute</a:t>
            </a:r>
            <a:endParaRPr/>
          </a:p>
          <a:p>
            <a:pPr marL="91440" lvl="0" indent="-91440" algn="l" rtl="0">
              <a:lnSpc>
                <a:spcPct val="100000"/>
              </a:lnSpc>
              <a:spcBef>
                <a:spcPts val="0"/>
              </a:spcBef>
              <a:spcAft>
                <a:spcPts val="0"/>
              </a:spcAft>
              <a:buSzPts val="2000"/>
              <a:buChar char="▸"/>
            </a:pPr>
            <a:r>
              <a:rPr lang="en-US" sz="1800" i="1">
                <a:solidFill>
                  <a:srgbClr val="292929"/>
                </a:solidFill>
              </a:rPr>
              <a:t>Salvation + Kingdom of God</a:t>
            </a:r>
            <a:endParaRPr/>
          </a:p>
          <a:p>
            <a:pPr marL="91440" lvl="0" indent="-91440" algn="l" rtl="0">
              <a:lnSpc>
                <a:spcPct val="100000"/>
              </a:lnSpc>
              <a:spcBef>
                <a:spcPts val="0"/>
              </a:spcBef>
              <a:spcAft>
                <a:spcPts val="0"/>
              </a:spcAft>
              <a:buSzPts val="2000"/>
              <a:buChar char="▸"/>
            </a:pPr>
            <a:r>
              <a:rPr lang="en-US" sz="1800" i="1">
                <a:solidFill>
                  <a:srgbClr val="292929"/>
                </a:solidFill>
              </a:rPr>
              <a:t>Eternal Life</a:t>
            </a:r>
            <a:endParaRPr/>
          </a:p>
          <a:p>
            <a:pPr marL="91440" lvl="0" indent="-91440" algn="l" rtl="0">
              <a:lnSpc>
                <a:spcPct val="100000"/>
              </a:lnSpc>
              <a:spcBef>
                <a:spcPts val="0"/>
              </a:spcBef>
              <a:spcAft>
                <a:spcPts val="0"/>
              </a:spcAft>
              <a:buSzPts val="2000"/>
              <a:buChar char="▸"/>
            </a:pPr>
            <a:r>
              <a:rPr lang="en-US" sz="1800" i="1">
                <a:solidFill>
                  <a:srgbClr val="292929"/>
                </a:solidFill>
              </a:rPr>
              <a:t>Boundaries, discipline</a:t>
            </a:r>
            <a:endParaRPr/>
          </a:p>
          <a:p>
            <a:pPr marL="91440" lvl="0" indent="-91440" algn="l" rtl="0">
              <a:lnSpc>
                <a:spcPct val="100000"/>
              </a:lnSpc>
              <a:spcBef>
                <a:spcPts val="0"/>
              </a:spcBef>
              <a:spcAft>
                <a:spcPts val="0"/>
              </a:spcAft>
              <a:buSzPts val="2000"/>
              <a:buChar char="▸"/>
            </a:pPr>
            <a:r>
              <a:rPr lang="en-US" sz="1800" i="1">
                <a:solidFill>
                  <a:srgbClr val="292929"/>
                </a:solidFill>
              </a:rPr>
              <a:t>Rules, order, freedom</a:t>
            </a:r>
            <a:endParaRPr/>
          </a:p>
          <a:p>
            <a:pPr marL="91440" lvl="0" indent="-91440" algn="l" rtl="0">
              <a:lnSpc>
                <a:spcPct val="100000"/>
              </a:lnSpc>
              <a:spcBef>
                <a:spcPts val="0"/>
              </a:spcBef>
              <a:spcAft>
                <a:spcPts val="0"/>
              </a:spcAft>
              <a:buSzPts val="2000"/>
              <a:buChar char="▸"/>
            </a:pPr>
            <a:r>
              <a:rPr lang="en-US" sz="1800" i="1">
                <a:solidFill>
                  <a:srgbClr val="292929"/>
                </a:solidFill>
              </a:rPr>
              <a:t>Sex binary, Race spectrum</a:t>
            </a:r>
            <a:endParaRPr/>
          </a:p>
          <a:p>
            <a:pPr marL="91440" lvl="0" indent="-91440" algn="l" rtl="0">
              <a:lnSpc>
                <a:spcPct val="100000"/>
              </a:lnSpc>
              <a:spcBef>
                <a:spcPts val="0"/>
              </a:spcBef>
              <a:spcAft>
                <a:spcPts val="0"/>
              </a:spcAft>
              <a:buSzPts val="2000"/>
              <a:buChar char="▸"/>
            </a:pPr>
            <a:r>
              <a:rPr lang="en-US" sz="1800" i="1">
                <a:solidFill>
                  <a:srgbClr val="292929"/>
                </a:solidFill>
              </a:rPr>
              <a:t>Repentance</a:t>
            </a:r>
            <a:endParaRPr/>
          </a:p>
          <a:p>
            <a:pPr marL="91440" lvl="0" indent="-91440" algn="l" rtl="0">
              <a:lnSpc>
                <a:spcPct val="100000"/>
              </a:lnSpc>
              <a:spcBef>
                <a:spcPts val="0"/>
              </a:spcBef>
              <a:spcAft>
                <a:spcPts val="0"/>
              </a:spcAft>
              <a:buSzPts val="2000"/>
              <a:buChar char="▸"/>
            </a:pPr>
            <a:r>
              <a:rPr lang="en-US" sz="1800" i="1">
                <a:solidFill>
                  <a:srgbClr val="292929"/>
                </a:solidFill>
              </a:rPr>
              <a:t>Godly transformation</a:t>
            </a:r>
            <a:endParaRPr/>
          </a:p>
          <a:p>
            <a:pPr marL="91440" lvl="0" indent="-91440" algn="l" rtl="0">
              <a:lnSpc>
                <a:spcPct val="100000"/>
              </a:lnSpc>
              <a:spcBef>
                <a:spcPts val="0"/>
              </a:spcBef>
              <a:spcAft>
                <a:spcPts val="0"/>
              </a:spcAft>
              <a:buSzPts val="2000"/>
              <a:buChar char="▸"/>
            </a:pPr>
            <a:r>
              <a:rPr lang="en-US" sz="1800" i="1">
                <a:solidFill>
                  <a:srgbClr val="292929"/>
                </a:solidFill>
              </a:rPr>
              <a:t>Humility, prayer, trust</a:t>
            </a:r>
            <a:endParaRPr/>
          </a:p>
          <a:p>
            <a:pPr marL="91440" lvl="0" indent="-91440" algn="l" rtl="0">
              <a:lnSpc>
                <a:spcPct val="100000"/>
              </a:lnSpc>
              <a:spcBef>
                <a:spcPts val="0"/>
              </a:spcBef>
              <a:spcAft>
                <a:spcPts val="0"/>
              </a:spcAft>
              <a:buSzPts val="2000"/>
              <a:buChar char="▸"/>
            </a:pPr>
            <a:r>
              <a:rPr lang="en-US" sz="1800" i="1">
                <a:solidFill>
                  <a:srgbClr val="292929"/>
                </a:solidFill>
              </a:rPr>
              <a:t>Source: Holy Spirit</a:t>
            </a:r>
            <a:endParaRPr/>
          </a:p>
        </p:txBody>
      </p:sp>
      <p:sp>
        <p:nvSpPr>
          <p:cNvPr id="445" name="Google Shape;445;p42"/>
          <p:cNvSpPr txBox="1">
            <a:spLocks noGrp="1"/>
          </p:cNvSpPr>
          <p:nvPr>
            <p:ph type="title"/>
          </p:nvPr>
        </p:nvSpPr>
        <p:spPr>
          <a:xfrm>
            <a:off x="838200" y="609600"/>
            <a:ext cx="60932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000000"/>
                </a:solidFill>
              </a:rPr>
              <a:t>OUR CHOICES</a:t>
            </a:r>
            <a:endParaRPr b="0">
              <a:solidFill>
                <a:srgbClr val="000000"/>
              </a:solidFill>
            </a:endParaRPr>
          </a:p>
        </p:txBody>
      </p:sp>
      <p:sp>
        <p:nvSpPr>
          <p:cNvPr id="446" name="Google Shape;446;p42"/>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42</a:t>
            </a:fld>
            <a:endParaRPr/>
          </a:p>
        </p:txBody>
      </p:sp>
      <p:grpSp>
        <p:nvGrpSpPr>
          <p:cNvPr id="447" name="Google Shape;447;p42"/>
          <p:cNvGrpSpPr/>
          <p:nvPr/>
        </p:nvGrpSpPr>
        <p:grpSpPr>
          <a:xfrm>
            <a:off x="273592" y="609600"/>
            <a:ext cx="484632" cy="463973"/>
            <a:chOff x="1934025" y="1001650"/>
            <a:chExt cx="415300" cy="355600"/>
          </a:xfrm>
        </p:grpSpPr>
        <p:sp>
          <p:nvSpPr>
            <p:cNvPr id="448" name="Google Shape;448;p42"/>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5875" cap="rnd" cmpd="sng">
              <a:solidFill>
                <a:srgbClr val="1C1C1C"/>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2"/>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5875" cap="rnd" cmpd="sng">
              <a:solidFill>
                <a:srgbClr val="1C1C1C"/>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2"/>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5875" cap="rnd" cmpd="sng">
              <a:solidFill>
                <a:srgbClr val="1C1C1C"/>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2"/>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5875" cap="rnd" cmpd="sng">
              <a:solidFill>
                <a:srgbClr val="1C1C1C"/>
              </a:solidFill>
              <a:prstDash val="solid"/>
              <a:round/>
              <a:headEnd type="none" w="sm" len="sm"/>
              <a:tailEnd type="none" w="sm" len="sm"/>
            </a:ln>
            <a:effectLst>
              <a:outerShdw blurRad="25400" dist="25400" dir="2400000" algn="ctr" rotWithShape="0">
                <a:schemeClr val="dk1"/>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455"/>
        <p:cNvGrpSpPr/>
        <p:nvPr/>
      </p:nvGrpSpPr>
      <p:grpSpPr>
        <a:xfrm>
          <a:off x="0" y="0"/>
          <a:ext cx="0" cy="0"/>
          <a:chOff x="0" y="0"/>
          <a:chExt cx="0" cy="0"/>
        </a:xfrm>
      </p:grpSpPr>
      <p:sp>
        <p:nvSpPr>
          <p:cNvPr id="456" name="Google Shape;456;p43"/>
          <p:cNvSpPr txBox="1">
            <a:spLocks noGrp="1"/>
          </p:cNvSpPr>
          <p:nvPr>
            <p:ph type="body" idx="1"/>
          </p:nvPr>
        </p:nvSpPr>
        <p:spPr>
          <a:xfrm>
            <a:off x="838250" y="2209800"/>
            <a:ext cx="5562550" cy="300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US" sz="2800" b="1">
                <a:solidFill>
                  <a:srgbClr val="FFC000"/>
                </a:solidFill>
              </a:rPr>
              <a:t>Calling to the </a:t>
            </a:r>
            <a:r>
              <a:rPr lang="en-US" sz="2800" b="1" i="1">
                <a:solidFill>
                  <a:srgbClr val="FFC000"/>
                </a:solidFill>
              </a:rPr>
              <a:t>Ekklesia</a:t>
            </a:r>
            <a:r>
              <a:rPr lang="en-US" sz="2800" b="1">
                <a:solidFill>
                  <a:srgbClr val="FFC000"/>
                </a:solidFill>
              </a:rPr>
              <a:t>:</a:t>
            </a:r>
            <a:endParaRPr/>
          </a:p>
          <a:p>
            <a:pPr marL="0" lvl="0" indent="0" algn="l" rtl="0">
              <a:lnSpc>
                <a:spcPct val="100000"/>
              </a:lnSpc>
              <a:spcBef>
                <a:spcPts val="600"/>
              </a:spcBef>
              <a:spcAft>
                <a:spcPts val="0"/>
              </a:spcAft>
              <a:buSzPts val="2400"/>
              <a:buNone/>
            </a:pPr>
            <a:r>
              <a:rPr lang="en-US">
                <a:solidFill>
                  <a:srgbClr val="292929"/>
                </a:solidFill>
              </a:rPr>
              <a:t>And if it seems evil in your eyes to serve the </a:t>
            </a:r>
            <a:r>
              <a:rPr lang="en-US" cap="small">
                <a:solidFill>
                  <a:srgbClr val="292929"/>
                </a:solidFill>
              </a:rPr>
              <a:t>Lord</a:t>
            </a:r>
            <a:r>
              <a:rPr lang="en-US">
                <a:solidFill>
                  <a:srgbClr val="292929"/>
                </a:solidFill>
              </a:rPr>
              <a:t>, choose this day whom you will serve… but as for me and my house, we will serve the </a:t>
            </a:r>
            <a:r>
              <a:rPr lang="en-US" cap="small">
                <a:solidFill>
                  <a:srgbClr val="292929"/>
                </a:solidFill>
              </a:rPr>
              <a:t>Lord</a:t>
            </a:r>
            <a:r>
              <a:rPr lang="en-US">
                <a:solidFill>
                  <a:srgbClr val="292929"/>
                </a:solidFill>
              </a:rPr>
              <a:t>.</a:t>
            </a:r>
            <a:endParaRPr/>
          </a:p>
          <a:p>
            <a:pPr marL="0" lvl="0" indent="0" algn="r" rtl="0">
              <a:lnSpc>
                <a:spcPct val="100000"/>
              </a:lnSpc>
              <a:spcBef>
                <a:spcPts val="0"/>
              </a:spcBef>
              <a:spcAft>
                <a:spcPts val="0"/>
              </a:spcAft>
              <a:buSzPts val="2400"/>
              <a:buNone/>
            </a:pPr>
            <a:r>
              <a:rPr lang="en-US" sz="2000">
                <a:solidFill>
                  <a:srgbClr val="292929"/>
                </a:solidFill>
              </a:rPr>
              <a:t>Joshua 24:15</a:t>
            </a:r>
            <a:endParaRPr sz="2000">
              <a:solidFill>
                <a:srgbClr val="292929"/>
              </a:solidFill>
            </a:endParaRPr>
          </a:p>
        </p:txBody>
      </p:sp>
      <p:sp>
        <p:nvSpPr>
          <p:cNvPr id="457" name="Google Shape;457;p43"/>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461"/>
        <p:cNvGrpSpPr/>
        <p:nvPr/>
      </p:nvGrpSpPr>
      <p:grpSpPr>
        <a:xfrm>
          <a:off x="0" y="0"/>
          <a:ext cx="0" cy="0"/>
          <a:chOff x="0" y="0"/>
          <a:chExt cx="0" cy="0"/>
        </a:xfrm>
      </p:grpSpPr>
      <p:sp>
        <p:nvSpPr>
          <p:cNvPr id="462" name="Google Shape;462;p44"/>
          <p:cNvSpPr txBox="1">
            <a:spLocks noGrp="1"/>
          </p:cNvSpPr>
          <p:nvPr>
            <p:ph type="body" idx="1"/>
          </p:nvPr>
        </p:nvSpPr>
        <p:spPr>
          <a:xfrm>
            <a:off x="838250" y="2209800"/>
            <a:ext cx="5562550" cy="300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US" sz="2800" b="1">
                <a:solidFill>
                  <a:srgbClr val="FFC000"/>
                </a:solidFill>
              </a:rPr>
              <a:t>Promise to the </a:t>
            </a:r>
            <a:r>
              <a:rPr lang="en-US" sz="2800" b="1" i="1">
                <a:solidFill>
                  <a:srgbClr val="FFC000"/>
                </a:solidFill>
              </a:rPr>
              <a:t>Ekklesia</a:t>
            </a:r>
            <a:r>
              <a:rPr lang="en-US" sz="2800" b="1">
                <a:solidFill>
                  <a:srgbClr val="FFC000"/>
                </a:solidFill>
              </a:rPr>
              <a:t>:</a:t>
            </a:r>
            <a:endParaRPr/>
          </a:p>
          <a:p>
            <a:pPr marL="0" lvl="0" indent="0" algn="l" rtl="0">
              <a:lnSpc>
                <a:spcPct val="100000"/>
              </a:lnSpc>
              <a:spcBef>
                <a:spcPts val="600"/>
              </a:spcBef>
              <a:spcAft>
                <a:spcPts val="0"/>
              </a:spcAft>
              <a:buSzPts val="2400"/>
              <a:buNone/>
            </a:pPr>
            <a:r>
              <a:rPr lang="en-US">
                <a:solidFill>
                  <a:srgbClr val="292929"/>
                </a:solidFill>
              </a:rPr>
              <a:t>I write these things to you who believe in the name of the Son of God, that you may know that you have eternal life.</a:t>
            </a:r>
            <a:endParaRPr/>
          </a:p>
          <a:p>
            <a:pPr marL="0" lvl="0" indent="0" algn="r" rtl="0">
              <a:lnSpc>
                <a:spcPct val="100000"/>
              </a:lnSpc>
              <a:spcBef>
                <a:spcPts val="0"/>
              </a:spcBef>
              <a:spcAft>
                <a:spcPts val="0"/>
              </a:spcAft>
              <a:buSzPts val="2400"/>
              <a:buNone/>
            </a:pPr>
            <a:r>
              <a:rPr lang="en-US" sz="2000">
                <a:solidFill>
                  <a:srgbClr val="292929"/>
                </a:solidFill>
              </a:rPr>
              <a:t>1 John 5:13</a:t>
            </a:r>
            <a:endParaRPr sz="2000">
              <a:solidFill>
                <a:srgbClr val="292929"/>
              </a:solidFill>
            </a:endParaRPr>
          </a:p>
        </p:txBody>
      </p:sp>
      <p:sp>
        <p:nvSpPr>
          <p:cNvPr id="463" name="Google Shape;463;p44"/>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467"/>
        <p:cNvGrpSpPr/>
        <p:nvPr/>
      </p:nvGrpSpPr>
      <p:grpSpPr>
        <a:xfrm>
          <a:off x="0" y="0"/>
          <a:ext cx="0" cy="0"/>
          <a:chOff x="0" y="0"/>
          <a:chExt cx="0" cy="0"/>
        </a:xfrm>
      </p:grpSpPr>
      <p:sp>
        <p:nvSpPr>
          <p:cNvPr id="468" name="Google Shape;468;p45"/>
          <p:cNvSpPr txBox="1">
            <a:spLocks noGrp="1"/>
          </p:cNvSpPr>
          <p:nvPr>
            <p:ph type="body" idx="1"/>
          </p:nvPr>
        </p:nvSpPr>
        <p:spPr>
          <a:xfrm>
            <a:off x="838200" y="1981200"/>
            <a:ext cx="6477000" cy="345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US" sz="2800" b="1">
                <a:solidFill>
                  <a:srgbClr val="FFC000"/>
                </a:solidFill>
              </a:rPr>
              <a:t>Out and humble:</a:t>
            </a:r>
            <a:endParaRPr/>
          </a:p>
          <a:p>
            <a:pPr marL="0" lvl="0" indent="0" algn="l" rtl="0">
              <a:lnSpc>
                <a:spcPct val="100000"/>
              </a:lnSpc>
              <a:spcBef>
                <a:spcPts val="600"/>
              </a:spcBef>
              <a:spcAft>
                <a:spcPts val="0"/>
              </a:spcAft>
              <a:buSzPts val="2400"/>
              <a:buNone/>
            </a:pPr>
            <a:r>
              <a:rPr lang="en-US">
                <a:solidFill>
                  <a:srgbClr val="292929"/>
                </a:solidFill>
              </a:rPr>
              <a:t>Therefore come out from their midst, and be separate from them, says the </a:t>
            </a:r>
            <a:r>
              <a:rPr lang="en-US" cap="small">
                <a:solidFill>
                  <a:srgbClr val="292929"/>
                </a:solidFill>
              </a:rPr>
              <a:t>Lord</a:t>
            </a:r>
            <a:r>
              <a:rPr lang="en-US">
                <a:solidFill>
                  <a:srgbClr val="292929"/>
                </a:solidFill>
              </a:rPr>
              <a:t>, and touch no unclean thing; then I will welcome you.	</a:t>
            </a:r>
            <a:endParaRPr>
              <a:solidFill>
                <a:srgbClr val="292929"/>
              </a:solidFill>
            </a:endParaRPr>
          </a:p>
          <a:p>
            <a:pPr marL="0" lvl="0" indent="0" algn="r" rtl="0">
              <a:lnSpc>
                <a:spcPct val="100000"/>
              </a:lnSpc>
              <a:spcBef>
                <a:spcPts val="0"/>
              </a:spcBef>
              <a:spcAft>
                <a:spcPts val="0"/>
              </a:spcAft>
              <a:buSzPts val="2400"/>
              <a:buNone/>
            </a:pPr>
            <a:r>
              <a:rPr lang="en-US" sz="2000">
                <a:solidFill>
                  <a:srgbClr val="292929"/>
                </a:solidFill>
              </a:rPr>
              <a:t>2 Corinthians 6:17</a:t>
            </a:r>
            <a:endParaRPr sz="2000">
              <a:solidFill>
                <a:srgbClr val="292929"/>
              </a:solidFill>
            </a:endParaRPr>
          </a:p>
          <a:p>
            <a:pPr marL="0" lvl="0" indent="0" algn="l" rtl="0">
              <a:lnSpc>
                <a:spcPct val="100000"/>
              </a:lnSpc>
              <a:spcBef>
                <a:spcPts val="1200"/>
              </a:spcBef>
              <a:spcAft>
                <a:spcPts val="0"/>
              </a:spcAft>
              <a:buSzPts val="2400"/>
              <a:buNone/>
            </a:pPr>
            <a:r>
              <a:rPr lang="en-US">
                <a:solidFill>
                  <a:srgbClr val="292929"/>
                </a:solidFill>
              </a:rPr>
              <a:t>Not by might, nor by power, but by my Spirit, says the Lord of hosts.</a:t>
            </a:r>
            <a:endParaRPr/>
          </a:p>
          <a:p>
            <a:pPr marL="0" lvl="0" indent="0" algn="r" rtl="0">
              <a:lnSpc>
                <a:spcPct val="100000"/>
              </a:lnSpc>
              <a:spcBef>
                <a:spcPts val="600"/>
              </a:spcBef>
              <a:spcAft>
                <a:spcPts val="0"/>
              </a:spcAft>
              <a:buSzPts val="2400"/>
              <a:buNone/>
            </a:pPr>
            <a:r>
              <a:rPr lang="en-US" sz="2000">
                <a:solidFill>
                  <a:srgbClr val="292929"/>
                </a:solidFill>
              </a:rPr>
              <a:t>Zechariah 4:6</a:t>
            </a:r>
            <a:endParaRPr/>
          </a:p>
          <a:p>
            <a:pPr marL="0" lvl="0" indent="0" algn="l" rtl="0">
              <a:lnSpc>
                <a:spcPct val="100000"/>
              </a:lnSpc>
              <a:spcBef>
                <a:spcPts val="600"/>
              </a:spcBef>
              <a:spcAft>
                <a:spcPts val="0"/>
              </a:spcAft>
              <a:buSzPts val="2400"/>
              <a:buNone/>
            </a:pPr>
            <a:endParaRPr/>
          </a:p>
        </p:txBody>
      </p:sp>
      <p:sp>
        <p:nvSpPr>
          <p:cNvPr id="469" name="Google Shape;469;p45"/>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838200" y="838200"/>
            <a:ext cx="5638650" cy="64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7030A0"/>
                </a:solidFill>
              </a:rPr>
              <a:t>Ideology</a:t>
            </a:r>
            <a:r>
              <a:rPr lang="en-US" sz="2800">
                <a:solidFill>
                  <a:srgbClr val="000000"/>
                </a:solidFill>
              </a:rPr>
              <a:t> </a:t>
            </a:r>
            <a:r>
              <a:rPr lang="en-US" sz="2800">
                <a:solidFill>
                  <a:srgbClr val="4D4D4D"/>
                </a:solidFill>
              </a:rPr>
              <a:t>definitions</a:t>
            </a:r>
            <a:endParaRPr sz="2800">
              <a:solidFill>
                <a:srgbClr val="4D4D4D"/>
              </a:solidFill>
            </a:endParaRPr>
          </a:p>
        </p:txBody>
      </p:sp>
      <p:sp>
        <p:nvSpPr>
          <p:cNvPr id="85" name="Google Shape;85;p5"/>
          <p:cNvSpPr txBox="1">
            <a:spLocks noGrp="1"/>
          </p:cNvSpPr>
          <p:nvPr>
            <p:ph type="body" idx="1"/>
          </p:nvPr>
        </p:nvSpPr>
        <p:spPr>
          <a:xfrm>
            <a:off x="817880" y="1524000"/>
            <a:ext cx="6324550" cy="4267200"/>
          </a:xfrm>
          <a:prstGeom prst="rect">
            <a:avLst/>
          </a:prstGeom>
          <a:noFill/>
          <a:ln>
            <a:noFill/>
          </a:ln>
        </p:spPr>
        <p:txBody>
          <a:bodyPr spcFirstLastPara="1" wrap="square" lIns="91425" tIns="91425" rIns="91425" bIns="91425" anchor="t" anchorCtr="0">
            <a:noAutofit/>
          </a:bodyPr>
          <a:lstStyle/>
          <a:p>
            <a:pPr marL="365760" lvl="0" indent="-274319" algn="l" rtl="0">
              <a:lnSpc>
                <a:spcPct val="100000"/>
              </a:lnSpc>
              <a:spcBef>
                <a:spcPts val="0"/>
              </a:spcBef>
              <a:spcAft>
                <a:spcPts val="0"/>
              </a:spcAft>
              <a:buSzPts val="2000"/>
              <a:buFont typeface="Arial"/>
              <a:buAutoNum type="arabicPeriod"/>
            </a:pPr>
            <a:r>
              <a:rPr lang="en-US" i="1">
                <a:solidFill>
                  <a:srgbClr val="292929"/>
                </a:solidFill>
              </a:rPr>
              <a:t>A coherent set of beliefs that informs motivation and action relating to the circumstances of mankind, both material and social, including ultimate meanings about their origins, activities, goals, and destinations.</a:t>
            </a:r>
            <a:endParaRPr i="1">
              <a:solidFill>
                <a:srgbClr val="292929"/>
              </a:solidFill>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A systematic body of concepts, especially about human life and society or culture.</a:t>
            </a:r>
            <a:endParaRPr/>
          </a:p>
          <a:p>
            <a:pPr marL="365760" lvl="0" indent="-274319" algn="l" rtl="0">
              <a:lnSpc>
                <a:spcPct val="100000"/>
              </a:lnSpc>
              <a:spcBef>
                <a:spcPts val="600"/>
              </a:spcBef>
              <a:spcAft>
                <a:spcPts val="0"/>
              </a:spcAft>
              <a:buSzPts val="2000"/>
              <a:buFont typeface="Arial"/>
              <a:buAutoNum type="arabicPeriod"/>
            </a:pPr>
            <a:r>
              <a:rPr lang="en-US" i="1">
                <a:solidFill>
                  <a:srgbClr val="292929"/>
                </a:solidFill>
              </a:rPr>
              <a:t>A form of social or political philosophy in which practical elements are as prominent as theoretical ones. A system of ideas that aspires both to explain the world and to change it.</a:t>
            </a:r>
            <a:endParaRPr/>
          </a:p>
          <a:p>
            <a:pPr marL="91440" lvl="0" indent="0" algn="l" rtl="0">
              <a:lnSpc>
                <a:spcPct val="100000"/>
              </a:lnSpc>
              <a:spcBef>
                <a:spcPts val="1200"/>
              </a:spcBef>
              <a:spcAft>
                <a:spcPts val="600"/>
              </a:spcAft>
              <a:buSzPts val="2000"/>
              <a:buNone/>
            </a:pPr>
            <a:r>
              <a:rPr lang="en-US" b="1">
                <a:solidFill>
                  <a:srgbClr val="7030A0"/>
                </a:solidFill>
              </a:rPr>
              <a:t>Synonyms: </a:t>
            </a:r>
            <a:r>
              <a:rPr lang="en-US" i="1">
                <a:solidFill>
                  <a:srgbClr val="292929"/>
                </a:solidFill>
              </a:rPr>
              <a:t>credo, creed, doctrine, dogma, gospel, philosophy, testament, worldview.</a:t>
            </a:r>
            <a:endParaRPr/>
          </a:p>
        </p:txBody>
      </p:sp>
      <p:sp>
        <p:nvSpPr>
          <p:cNvPr id="86" name="Google Shape;86;p5"/>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87" name="Google Shape;87;p5"/>
          <p:cNvSpPr/>
          <p:nvPr/>
        </p:nvSpPr>
        <p:spPr>
          <a:xfrm>
            <a:off x="152400" y="762000"/>
            <a:ext cx="64008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7030A0"/>
                </a:solidFill>
                <a:latin typeface="Arial"/>
                <a:ea typeface="Arial"/>
                <a:cs typeface="Arial"/>
                <a:sym typeface="Arial"/>
              </a:rPr>
              <a:t>👆</a:t>
            </a:r>
            <a:endParaRPr sz="1400" b="0" i="0" u="none" strike="noStrike" cap="none">
              <a:solidFill>
                <a:srgbClr val="7030A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91"/>
        <p:cNvGrpSpPr/>
        <p:nvPr/>
      </p:nvGrpSpPr>
      <p:grpSpPr>
        <a:xfrm>
          <a:off x="0" y="0"/>
          <a:ext cx="0" cy="0"/>
          <a:chOff x="0" y="0"/>
          <a:chExt cx="0" cy="0"/>
        </a:xfrm>
      </p:grpSpPr>
      <p:sp>
        <p:nvSpPr>
          <p:cNvPr id="92" name="Google Shape;92;p6"/>
          <p:cNvSpPr txBox="1">
            <a:spLocks noGrp="1"/>
          </p:cNvSpPr>
          <p:nvPr>
            <p:ph type="ctrTitle" idx="4294967295"/>
          </p:nvPr>
        </p:nvSpPr>
        <p:spPr>
          <a:xfrm>
            <a:off x="609600" y="685801"/>
            <a:ext cx="5943600" cy="15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a:solidFill>
                  <a:srgbClr val="7030A0"/>
                </a:solidFill>
                <a:latin typeface="Montserrat"/>
                <a:ea typeface="Montserrat"/>
                <a:cs typeface="Montserrat"/>
                <a:sym typeface="Montserrat"/>
              </a:rPr>
              <a:t>A Range of Conditions</a:t>
            </a:r>
            <a:endParaRPr sz="1050" b="1" i="0" u="none" strike="noStrike" cap="none">
              <a:solidFill>
                <a:srgbClr val="0070C0"/>
              </a:solidFill>
              <a:latin typeface="Montserrat"/>
              <a:ea typeface="Montserrat"/>
              <a:cs typeface="Montserrat"/>
              <a:sym typeface="Montserrat"/>
            </a:endParaRPr>
          </a:p>
        </p:txBody>
      </p:sp>
      <p:sp>
        <p:nvSpPr>
          <p:cNvPr id="93" name="Google Shape;93;p6"/>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94" name="Google Shape;94;p6"/>
          <p:cNvSpPr txBox="1"/>
          <p:nvPr/>
        </p:nvSpPr>
        <p:spPr>
          <a:xfrm>
            <a:off x="609606" y="1397000"/>
            <a:ext cx="6477001" cy="457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000" b="1" i="0" u="none" strike="noStrike" cap="none">
                <a:solidFill>
                  <a:srgbClr val="FFC000"/>
                </a:solidFill>
                <a:latin typeface="Karla"/>
                <a:ea typeface="Karla"/>
                <a:cs typeface="Karla"/>
                <a:sym typeface="Karla"/>
              </a:rPr>
              <a:t>Utopia – The Kingdom of God on Earth</a:t>
            </a:r>
            <a:endParaRPr/>
          </a:p>
          <a:p>
            <a:pPr marL="0" marR="0" lvl="0" indent="0" algn="l" rtl="0">
              <a:lnSpc>
                <a:spcPct val="100000"/>
              </a:lnSpc>
              <a:spcBef>
                <a:spcPts val="0"/>
              </a:spcBef>
              <a:spcAft>
                <a:spcPts val="0"/>
              </a:spcAft>
              <a:buClr>
                <a:schemeClr val="dk2"/>
              </a:buClr>
              <a:buSzPts val="2400"/>
              <a:buFont typeface="Montserrat"/>
              <a:buNone/>
            </a:pPr>
            <a:r>
              <a:rPr lang="en-US" sz="1800" b="0" i="0" u="none" strike="noStrike" cap="none">
                <a:solidFill>
                  <a:srgbClr val="292929"/>
                </a:solidFill>
                <a:latin typeface="Karla"/>
                <a:ea typeface="Karla"/>
                <a:cs typeface="Karla"/>
                <a:sym typeface="Karla"/>
              </a:rPr>
              <a:t>An ideal world/society where everything works the way it should and people dwell together in harmony </a:t>
            </a:r>
            <a:endParaRPr/>
          </a:p>
          <a:p>
            <a:pPr marL="0" marR="0" lvl="0" indent="0" algn="l" rtl="0">
              <a:lnSpc>
                <a:spcPct val="100000"/>
              </a:lnSpc>
              <a:spcBef>
                <a:spcPts val="1200"/>
              </a:spcBef>
              <a:spcAft>
                <a:spcPts val="0"/>
              </a:spcAft>
              <a:buClr>
                <a:schemeClr val="dk2"/>
              </a:buClr>
              <a:buSzPts val="2400"/>
              <a:buFont typeface="Montserrat"/>
              <a:buNone/>
            </a:pPr>
            <a:r>
              <a:rPr lang="en-US" sz="2000" b="1" i="0" u="none" strike="noStrike" cap="none">
                <a:solidFill>
                  <a:srgbClr val="7030A0"/>
                </a:solidFill>
                <a:latin typeface="Karla"/>
                <a:ea typeface="Karla"/>
                <a:cs typeface="Karla"/>
                <a:sym typeface="Karla"/>
              </a:rPr>
              <a:t>Eutopia – Righteousness, meekness</a:t>
            </a:r>
            <a:endParaRPr/>
          </a:p>
          <a:p>
            <a:pPr marL="0" marR="0" lvl="0" indent="0" algn="l" rtl="0">
              <a:lnSpc>
                <a:spcPct val="100000"/>
              </a:lnSpc>
              <a:spcBef>
                <a:spcPts val="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A condition in which an organ or organization is positioned and functioning properly the way it was designed to operate</a:t>
            </a:r>
            <a:endParaRPr/>
          </a:p>
          <a:p>
            <a:pPr marL="0" marR="0" lvl="0" indent="0" algn="l" rtl="0">
              <a:lnSpc>
                <a:spcPct val="100000"/>
              </a:lnSpc>
              <a:spcBef>
                <a:spcPts val="1200"/>
              </a:spcBef>
              <a:spcAft>
                <a:spcPts val="0"/>
              </a:spcAft>
              <a:buClr>
                <a:schemeClr val="dk2"/>
              </a:buClr>
              <a:buSzPts val="2400"/>
              <a:buFont typeface="Montserrat"/>
              <a:buNone/>
            </a:pPr>
            <a:r>
              <a:rPr lang="en-US" sz="2000" b="1" i="0" u="none" strike="noStrike" cap="none">
                <a:solidFill>
                  <a:srgbClr val="4C4C4C"/>
                </a:solidFill>
                <a:latin typeface="Karla"/>
                <a:ea typeface="Karla"/>
                <a:cs typeface="Karla"/>
                <a:sym typeface="Karla"/>
              </a:rPr>
              <a:t>Ectopia – Sin (hamartia)</a:t>
            </a:r>
            <a:endParaRPr sz="2000" b="1" i="0" u="none" strike="noStrike" cap="none">
              <a:solidFill>
                <a:srgbClr val="4C4C4C"/>
              </a:solidFill>
              <a:latin typeface="Karla"/>
              <a:ea typeface="Karla"/>
              <a:cs typeface="Karla"/>
              <a:sym typeface="Karla"/>
            </a:endParaRPr>
          </a:p>
          <a:p>
            <a:pPr marL="0" marR="0" lvl="0" indent="0" algn="l" rtl="0">
              <a:lnSpc>
                <a:spcPct val="100000"/>
              </a:lnSpc>
              <a:spcBef>
                <a:spcPts val="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A condition in which an organ or organization is out of order, malpositioned, or not operating properly</a:t>
            </a:r>
            <a:endParaRPr/>
          </a:p>
          <a:p>
            <a:pPr marL="0" marR="0" lvl="0" indent="0" algn="l" rtl="0">
              <a:lnSpc>
                <a:spcPct val="100000"/>
              </a:lnSpc>
              <a:spcBef>
                <a:spcPts val="1200"/>
              </a:spcBef>
              <a:spcAft>
                <a:spcPts val="0"/>
              </a:spcAft>
              <a:buClr>
                <a:schemeClr val="dk2"/>
              </a:buClr>
              <a:buSzPts val="2400"/>
              <a:buFont typeface="Montserrat"/>
              <a:buNone/>
            </a:pPr>
            <a:r>
              <a:rPr lang="en-US" sz="2000" b="1" i="0" u="none" strike="noStrike" cap="none">
                <a:solidFill>
                  <a:srgbClr val="000000"/>
                </a:solidFill>
                <a:latin typeface="Karla"/>
                <a:ea typeface="Karla"/>
                <a:cs typeface="Karla"/>
                <a:sym typeface="Karla"/>
              </a:rPr>
              <a:t>Dystopia – Hell on Earth</a:t>
            </a:r>
            <a:endParaRPr/>
          </a:p>
          <a:p>
            <a:pPr marL="0" marR="0" lvl="0" indent="0" algn="l" rtl="0">
              <a:lnSpc>
                <a:spcPct val="100000"/>
              </a:lnSpc>
              <a:spcBef>
                <a:spcPts val="1200"/>
              </a:spcBef>
              <a:spcAft>
                <a:spcPts val="0"/>
              </a:spcAft>
              <a:buClr>
                <a:schemeClr val="dk2"/>
              </a:buClr>
              <a:buSzPts val="2400"/>
              <a:buFont typeface="Montserrat"/>
              <a:buNone/>
            </a:pPr>
            <a:r>
              <a:rPr lang="en-US" sz="1800" b="0" i="0" u="none" strike="noStrike" cap="none">
                <a:solidFill>
                  <a:srgbClr val="292929"/>
                </a:solidFill>
                <a:latin typeface="Karla"/>
                <a:ea typeface="Karla"/>
                <a:cs typeface="Karla"/>
                <a:sym typeface="Karla"/>
              </a:rPr>
              <a:t>A nightmare world/society where virtually everything is not working the way it should and people are in constant stress</a:t>
            </a:r>
            <a:endParaRPr/>
          </a:p>
          <a:p>
            <a:pPr marL="0" marR="0" lvl="0" indent="0" algn="l" rtl="0">
              <a:lnSpc>
                <a:spcPct val="100000"/>
              </a:lnSpc>
              <a:spcBef>
                <a:spcPts val="600"/>
              </a:spcBef>
              <a:spcAft>
                <a:spcPts val="0"/>
              </a:spcAft>
              <a:buClr>
                <a:schemeClr val="dk2"/>
              </a:buClr>
              <a:buSzPts val="2400"/>
              <a:buFont typeface="Montserrat"/>
              <a:buNone/>
            </a:pPr>
            <a:endParaRPr sz="800" b="0" i="0" u="none" strike="noStrike" cap="none">
              <a:solidFill>
                <a:schemeClr val="dk1"/>
              </a:solidFill>
              <a:latin typeface="Karla"/>
              <a:ea typeface="Karla"/>
              <a:cs typeface="Karla"/>
              <a:sym typeface="Karla"/>
            </a:endParaRPr>
          </a:p>
        </p:txBody>
      </p:sp>
      <p:sp>
        <p:nvSpPr>
          <p:cNvPr id="95" name="Google Shape;95;p6"/>
          <p:cNvSpPr txBox="1"/>
          <p:nvPr/>
        </p:nvSpPr>
        <p:spPr>
          <a:xfrm>
            <a:off x="592673" y="2438400"/>
            <a:ext cx="6400800" cy="2028248"/>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10000"/>
              </a:lnSpc>
              <a:spcBef>
                <a:spcPts val="0"/>
              </a:spcBef>
              <a:spcAft>
                <a:spcPts val="0"/>
              </a:spcAft>
              <a:buNone/>
            </a:pPr>
            <a:endParaRPr sz="600" b="1" i="1" u="none" strike="noStrike" cap="none">
              <a:solidFill>
                <a:srgbClr val="4E1358"/>
              </a:solidFill>
              <a:latin typeface="Arial"/>
              <a:ea typeface="Arial"/>
              <a:cs typeface="Arial"/>
              <a:sym typeface="Arial"/>
            </a:endParaRPr>
          </a:p>
          <a:p>
            <a:pPr marL="0" marR="0" lvl="0" indent="0" algn="ctr" rtl="0">
              <a:lnSpc>
                <a:spcPct val="110000"/>
              </a:lnSpc>
              <a:spcBef>
                <a:spcPts val="0"/>
              </a:spcBef>
              <a:spcAft>
                <a:spcPts val="0"/>
              </a:spcAft>
              <a:buNone/>
            </a:pPr>
            <a:r>
              <a:rPr lang="en-US" sz="1800" b="1" i="0" u="none" strike="noStrike" cap="none">
                <a:solidFill>
                  <a:srgbClr val="4E1358"/>
                </a:solidFill>
                <a:latin typeface="Arial"/>
                <a:ea typeface="Arial"/>
                <a:cs typeface="Arial"/>
                <a:sym typeface="Arial"/>
              </a:rPr>
              <a:t>Can’t go back to the beginning</a:t>
            </a:r>
            <a:endParaRPr/>
          </a:p>
          <a:p>
            <a:pPr marL="0" marR="0" lvl="0" indent="0" algn="ctr" rtl="0">
              <a:lnSpc>
                <a:spcPct val="110000"/>
              </a:lnSpc>
              <a:spcBef>
                <a:spcPts val="0"/>
              </a:spcBef>
              <a:spcAft>
                <a:spcPts val="0"/>
              </a:spcAft>
              <a:buNone/>
            </a:pPr>
            <a:r>
              <a:rPr lang="en-US" sz="1800" b="1" i="0" u="none" strike="noStrike" cap="none">
                <a:solidFill>
                  <a:srgbClr val="4E1358"/>
                </a:solidFill>
                <a:latin typeface="Arial"/>
                <a:ea typeface="Arial"/>
                <a:cs typeface="Arial"/>
                <a:sym typeface="Arial"/>
              </a:rPr>
              <a:t>Can’t control what tomorrow will bring</a:t>
            </a:r>
            <a:endParaRPr/>
          </a:p>
          <a:p>
            <a:pPr marL="0" marR="0" lvl="0" indent="0" algn="ctr" rtl="0">
              <a:lnSpc>
                <a:spcPct val="110000"/>
              </a:lnSpc>
              <a:spcBef>
                <a:spcPts val="0"/>
              </a:spcBef>
              <a:spcAft>
                <a:spcPts val="0"/>
              </a:spcAft>
              <a:buNone/>
            </a:pPr>
            <a:r>
              <a:rPr lang="en-US" sz="1800" b="1" i="0" u="none" strike="noStrike" cap="none">
                <a:solidFill>
                  <a:srgbClr val="4E1358"/>
                </a:solidFill>
                <a:latin typeface="Arial"/>
                <a:ea typeface="Arial"/>
                <a:cs typeface="Arial"/>
                <a:sym typeface="Arial"/>
              </a:rPr>
              <a:t>But I know here in the middle</a:t>
            </a:r>
            <a:endParaRPr/>
          </a:p>
          <a:p>
            <a:pPr marL="0" marR="0" lvl="0" indent="0" algn="ctr" rtl="0">
              <a:lnSpc>
                <a:spcPct val="110000"/>
              </a:lnSpc>
              <a:spcBef>
                <a:spcPts val="0"/>
              </a:spcBef>
              <a:spcAft>
                <a:spcPts val="0"/>
              </a:spcAft>
              <a:buNone/>
            </a:pPr>
            <a:r>
              <a:rPr lang="en-US" sz="1800" b="1" i="0" u="none" strike="noStrike" cap="none">
                <a:solidFill>
                  <a:srgbClr val="4E1358"/>
                </a:solidFill>
                <a:latin typeface="Arial"/>
                <a:ea typeface="Arial"/>
                <a:cs typeface="Arial"/>
                <a:sym typeface="Arial"/>
              </a:rPr>
              <a:t>Is the place where You promise to be</a:t>
            </a:r>
            <a:endParaRPr sz="2000" b="1" i="0" u="none" strike="noStrike" cap="none">
              <a:solidFill>
                <a:srgbClr val="4E1358"/>
              </a:solidFill>
              <a:latin typeface="Arial"/>
              <a:ea typeface="Arial"/>
              <a:cs typeface="Arial"/>
              <a:sym typeface="Arial"/>
            </a:endParaRPr>
          </a:p>
          <a:p>
            <a:pPr marL="0" marR="0" lvl="0" indent="0" algn="ctr" rtl="0">
              <a:lnSpc>
                <a:spcPct val="150000"/>
              </a:lnSpc>
              <a:spcBef>
                <a:spcPts val="0"/>
              </a:spcBef>
              <a:spcAft>
                <a:spcPts val="0"/>
              </a:spcAft>
              <a:buNone/>
            </a:pPr>
            <a:r>
              <a:rPr lang="en-US" sz="1600" b="1" i="0" u="none" strike="noStrike" cap="none">
                <a:solidFill>
                  <a:srgbClr val="000000"/>
                </a:solidFill>
                <a:latin typeface="Arial"/>
                <a:ea typeface="Arial"/>
                <a:cs typeface="Arial"/>
                <a:sym typeface="Arial"/>
              </a:rPr>
              <a:t>lyric from “Home Again” song by Elevation Worship</a:t>
            </a:r>
            <a:endParaRPr/>
          </a:p>
          <a:p>
            <a:pPr marL="0" marR="0" lvl="0" indent="0" algn="ctr"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p:txBody>
      </p:sp>
      <p:sp>
        <p:nvSpPr>
          <p:cNvPr id="96" name="Google Shape;96;p6"/>
          <p:cNvSpPr txBox="1"/>
          <p:nvPr/>
        </p:nvSpPr>
        <p:spPr>
          <a:xfrm>
            <a:off x="503776" y="2456844"/>
            <a:ext cx="6705594" cy="1855893"/>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10000"/>
              </a:lnSpc>
              <a:spcBef>
                <a:spcPts val="0"/>
              </a:spcBef>
              <a:spcAft>
                <a:spcPts val="0"/>
              </a:spcAft>
              <a:buNone/>
            </a:pPr>
            <a:endParaRPr sz="600" b="1" i="1" u="none" strike="noStrike" cap="none">
              <a:solidFill>
                <a:srgbClr val="4E1358"/>
              </a:solidFill>
              <a:latin typeface="Arial"/>
              <a:ea typeface="Arial"/>
              <a:cs typeface="Arial"/>
              <a:sym typeface="Arial"/>
            </a:endParaRPr>
          </a:p>
          <a:p>
            <a:pPr marL="0" marR="0" lvl="0" indent="0" algn="ctr" rtl="0">
              <a:lnSpc>
                <a:spcPct val="140000"/>
              </a:lnSpc>
              <a:spcBef>
                <a:spcPts val="0"/>
              </a:spcBef>
              <a:spcAft>
                <a:spcPts val="0"/>
              </a:spcAft>
              <a:buNone/>
            </a:pPr>
            <a:r>
              <a:rPr lang="en-US" sz="2000" b="1" i="1" u="none" strike="noStrike" cap="none">
                <a:solidFill>
                  <a:srgbClr val="4E1358"/>
                </a:solidFill>
                <a:latin typeface="Arial"/>
                <a:ea typeface="Arial"/>
                <a:cs typeface="Arial"/>
                <a:sym typeface="Arial"/>
              </a:rPr>
              <a:t>“God dwells in a state of perpetual enthusiasm.</a:t>
            </a:r>
            <a:endParaRPr/>
          </a:p>
          <a:p>
            <a:pPr marL="0" marR="0" lvl="0" indent="0" algn="ctr" rtl="0">
              <a:lnSpc>
                <a:spcPct val="140000"/>
              </a:lnSpc>
              <a:spcBef>
                <a:spcPts val="0"/>
              </a:spcBef>
              <a:spcAft>
                <a:spcPts val="0"/>
              </a:spcAft>
              <a:buNone/>
            </a:pPr>
            <a:r>
              <a:rPr lang="en-US" sz="2000" b="1" i="1" u="none" strike="noStrike" cap="none">
                <a:solidFill>
                  <a:srgbClr val="4E1358"/>
                </a:solidFill>
                <a:latin typeface="Arial"/>
                <a:ea typeface="Arial"/>
                <a:cs typeface="Arial"/>
                <a:sym typeface="Arial"/>
              </a:rPr>
              <a:t>He is delighted with all that is good and lovingly concerned about all that is wrong. </a:t>
            </a:r>
            <a:endParaRPr/>
          </a:p>
          <a:p>
            <a:pPr marL="0" marR="0" lvl="0" indent="0" algn="ctr" rtl="0">
              <a:lnSpc>
                <a:spcPct val="150000"/>
              </a:lnSpc>
              <a:spcBef>
                <a:spcPts val="0"/>
              </a:spcBef>
              <a:spcAft>
                <a:spcPts val="0"/>
              </a:spcAft>
              <a:buNone/>
            </a:pPr>
            <a:r>
              <a:rPr lang="en-US" sz="1600" b="1" i="0" u="none" strike="noStrike" cap="none">
                <a:solidFill>
                  <a:srgbClr val="000000"/>
                </a:solidFill>
                <a:latin typeface="Arial"/>
                <a:ea typeface="Arial"/>
                <a:cs typeface="Arial"/>
                <a:sym typeface="Arial"/>
              </a:rPr>
              <a:t>A. W. Tozer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00"/>
        <p:cNvGrpSpPr/>
        <p:nvPr/>
      </p:nvGrpSpPr>
      <p:grpSpPr>
        <a:xfrm>
          <a:off x="0" y="0"/>
          <a:ext cx="0" cy="0"/>
          <a:chOff x="0" y="0"/>
          <a:chExt cx="0" cy="0"/>
        </a:xfrm>
      </p:grpSpPr>
      <p:sp>
        <p:nvSpPr>
          <p:cNvPr id="101" name="Google Shape;101;p7"/>
          <p:cNvSpPr txBox="1">
            <a:spLocks noGrp="1"/>
          </p:cNvSpPr>
          <p:nvPr>
            <p:ph type="ctrTitle" idx="4294967295"/>
          </p:nvPr>
        </p:nvSpPr>
        <p:spPr>
          <a:xfrm>
            <a:off x="609600" y="685801"/>
            <a:ext cx="5943600" cy="15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a:solidFill>
                  <a:srgbClr val="7030A0"/>
                </a:solidFill>
                <a:latin typeface="Montserrat"/>
                <a:ea typeface="Montserrat"/>
                <a:cs typeface="Montserrat"/>
                <a:sym typeface="Montserrat"/>
              </a:rPr>
              <a:t>My politics</a:t>
            </a:r>
            <a:endParaRPr sz="1050" b="1" i="0" u="none" strike="noStrike" cap="none">
              <a:solidFill>
                <a:srgbClr val="0070C0"/>
              </a:solidFill>
              <a:latin typeface="Montserrat"/>
              <a:ea typeface="Montserrat"/>
              <a:cs typeface="Montserrat"/>
              <a:sym typeface="Montserrat"/>
            </a:endParaRPr>
          </a:p>
        </p:txBody>
      </p:sp>
      <p:sp>
        <p:nvSpPr>
          <p:cNvPr id="102" name="Google Shape;102;p7"/>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103" name="Google Shape;103;p7"/>
          <p:cNvSpPr txBox="1"/>
          <p:nvPr/>
        </p:nvSpPr>
        <p:spPr>
          <a:xfrm>
            <a:off x="609605" y="1397000"/>
            <a:ext cx="6324595" cy="457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I have one great political idea… That idea is an old one. It is widely and generally assented to; nevertheless, it is very generally trampled upon and disregarded. The best expression of it, I have found in the Bible. It is in substance, </a:t>
            </a:r>
            <a:r>
              <a:rPr lang="en-US" sz="1900" b="1" i="1" u="none" strike="noStrike" cap="none">
                <a:solidFill>
                  <a:srgbClr val="FFC000"/>
                </a:solidFill>
                <a:latin typeface="Karla"/>
                <a:ea typeface="Karla"/>
                <a:cs typeface="Karla"/>
                <a:sym typeface="Karla"/>
              </a:rPr>
              <a:t>“Righteousness exalteth a nation – sin is a reproach to any people.”  </a:t>
            </a:r>
            <a:r>
              <a:rPr lang="en-US" sz="1800" b="0" i="0" u="none" strike="noStrike" cap="none">
                <a:solidFill>
                  <a:srgbClr val="333333"/>
                </a:solidFill>
                <a:latin typeface="Karla"/>
                <a:ea typeface="Karla"/>
                <a:cs typeface="Karla"/>
                <a:sym typeface="Karla"/>
              </a:rPr>
              <a:t>This constitutes my politics, the negative and positive of my politics, and the whole of my politics… I feel it my duty to do all in my power to infuse this idea into the public mind, that it may speedily be recognized and practiced upon by our people.</a:t>
            </a:r>
            <a:endParaRPr/>
          </a:p>
          <a:p>
            <a:pPr marL="0" marR="0" lvl="0" indent="0" algn="l" rtl="0">
              <a:lnSpc>
                <a:spcPct val="100000"/>
              </a:lnSpc>
              <a:spcBef>
                <a:spcPts val="60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				</a:t>
            </a:r>
            <a:r>
              <a:rPr lang="en-US" sz="1800" b="1" i="0" u="none" strike="noStrike" cap="none">
                <a:solidFill>
                  <a:srgbClr val="333333"/>
                </a:solidFill>
                <a:latin typeface="Karla"/>
                <a:ea typeface="Karla"/>
                <a:cs typeface="Karla"/>
                <a:sym typeface="Karla"/>
              </a:rPr>
              <a:t>Frederick Douglass</a:t>
            </a:r>
            <a:endParaRPr/>
          </a:p>
          <a:p>
            <a:pPr marL="0" marR="0" lvl="0" indent="0" algn="l" rtl="0">
              <a:lnSpc>
                <a:spcPct val="100000"/>
              </a:lnSpc>
              <a:spcBef>
                <a:spcPts val="1800"/>
              </a:spcBef>
              <a:spcAft>
                <a:spcPts val="0"/>
              </a:spcAft>
              <a:buClr>
                <a:schemeClr val="dk2"/>
              </a:buClr>
              <a:buSzPts val="2400"/>
              <a:buFont typeface="Montserrat"/>
              <a:buNone/>
            </a:pPr>
            <a:r>
              <a:rPr lang="en-US" sz="1900" b="1" i="1" u="none" strike="noStrike" cap="none">
                <a:solidFill>
                  <a:srgbClr val="FFC000"/>
                </a:solidFill>
                <a:latin typeface="Karla"/>
                <a:ea typeface="Karla"/>
                <a:cs typeface="Karla"/>
                <a:sym typeface="Karla"/>
              </a:rPr>
              <a:t>“But seek first the Kingdom of God and his righteousness, and all these things will be added to you.” </a:t>
            </a:r>
            <a:endParaRPr/>
          </a:p>
          <a:p>
            <a:pPr marL="0" marR="0" lvl="0" indent="0" algn="l" rtl="0">
              <a:lnSpc>
                <a:spcPct val="100000"/>
              </a:lnSpc>
              <a:spcBef>
                <a:spcPts val="600"/>
              </a:spcBef>
              <a:spcAft>
                <a:spcPts val="0"/>
              </a:spcAft>
              <a:buClr>
                <a:schemeClr val="dk2"/>
              </a:buClr>
              <a:buSzPts val="2400"/>
              <a:buFont typeface="Montserrat"/>
              <a:buNone/>
            </a:pPr>
            <a:r>
              <a:rPr lang="en-US" sz="1900" b="1" i="1" u="none" strike="noStrike" cap="none">
                <a:solidFill>
                  <a:srgbClr val="FFC000"/>
                </a:solidFill>
                <a:latin typeface="Karla"/>
                <a:ea typeface="Karla"/>
                <a:cs typeface="Karla"/>
                <a:sym typeface="Karla"/>
              </a:rPr>
              <a:t>				</a:t>
            </a:r>
            <a:r>
              <a:rPr lang="en-US" sz="1800" b="1" i="0" u="none" strike="noStrike" cap="none">
                <a:solidFill>
                  <a:srgbClr val="333333"/>
                </a:solidFill>
                <a:latin typeface="Karla"/>
                <a:ea typeface="Karla"/>
                <a:cs typeface="Karla"/>
                <a:sym typeface="Karla"/>
              </a:rPr>
              <a:t>Jesus</a:t>
            </a:r>
            <a:endParaRPr sz="1800" b="0" i="0" u="none" strike="noStrike" cap="none">
              <a:solidFill>
                <a:schemeClr val="dk1"/>
              </a:solidFill>
              <a:latin typeface="Karla"/>
              <a:ea typeface="Karla"/>
              <a:cs typeface="Karla"/>
              <a:sym typeface="Karla"/>
            </a:endParaRPr>
          </a:p>
          <a:p>
            <a:pPr marL="0" marR="0" lvl="0" indent="0" algn="l" rtl="0">
              <a:lnSpc>
                <a:spcPct val="100000"/>
              </a:lnSpc>
              <a:spcBef>
                <a:spcPts val="600"/>
              </a:spcBef>
              <a:spcAft>
                <a:spcPts val="0"/>
              </a:spcAft>
              <a:buClr>
                <a:schemeClr val="dk2"/>
              </a:buClr>
              <a:buSzPts val="2400"/>
              <a:buFont typeface="Montserrat"/>
              <a:buNone/>
            </a:pPr>
            <a:endParaRPr sz="800" b="0" i="0" u="none" strike="noStrike" cap="none">
              <a:solidFill>
                <a:schemeClr val="dk1"/>
              </a:solidFill>
              <a:latin typeface="Karla"/>
              <a:ea typeface="Karla"/>
              <a:cs typeface="Karla"/>
              <a:sym typeface="Karl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ctrTitle" idx="4294967295"/>
          </p:nvPr>
        </p:nvSpPr>
        <p:spPr>
          <a:xfrm>
            <a:off x="609600" y="685801"/>
            <a:ext cx="5943600" cy="154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2800" b="1" i="0" u="none" strike="noStrike" cap="none">
                <a:solidFill>
                  <a:srgbClr val="7030A0"/>
                </a:solidFill>
                <a:latin typeface="Montserrat"/>
                <a:ea typeface="Montserrat"/>
                <a:cs typeface="Montserrat"/>
                <a:sym typeface="Montserrat"/>
              </a:rPr>
              <a:t>Thoughts about </a:t>
            </a:r>
            <a:r>
              <a:rPr lang="en-US" sz="2800" b="1" i="0" u="none" strike="noStrike" cap="none">
                <a:solidFill>
                  <a:srgbClr val="7030A0"/>
                </a:solidFill>
                <a:latin typeface="Arial"/>
                <a:ea typeface="Arial"/>
                <a:cs typeface="Arial"/>
                <a:sym typeface="Arial"/>
              </a:rPr>
              <a:t>“</a:t>
            </a:r>
            <a:r>
              <a:rPr lang="en-US" sz="2800" b="1" i="0" u="none" strike="noStrike" cap="none">
                <a:solidFill>
                  <a:srgbClr val="7030A0"/>
                </a:solidFill>
                <a:latin typeface="Montserrat"/>
                <a:ea typeface="Montserrat"/>
                <a:cs typeface="Montserrat"/>
                <a:sym typeface="Montserrat"/>
              </a:rPr>
              <a:t>America</a:t>
            </a:r>
            <a:r>
              <a:rPr lang="en-US" sz="2800" b="1" i="0" u="none" strike="noStrike" cap="none">
                <a:solidFill>
                  <a:srgbClr val="7030A0"/>
                </a:solidFill>
                <a:latin typeface="Arial"/>
                <a:ea typeface="Arial"/>
                <a:cs typeface="Arial"/>
                <a:sym typeface="Arial"/>
              </a:rPr>
              <a:t>”</a:t>
            </a:r>
            <a:endParaRPr sz="1050" b="1" i="0" u="none" strike="noStrike" cap="none">
              <a:solidFill>
                <a:srgbClr val="0070C0"/>
              </a:solidFill>
              <a:latin typeface="Arial"/>
              <a:ea typeface="Arial"/>
              <a:cs typeface="Arial"/>
              <a:sym typeface="Arial"/>
            </a:endParaRPr>
          </a:p>
        </p:txBody>
      </p:sp>
      <p:sp>
        <p:nvSpPr>
          <p:cNvPr id="109" name="Google Shape;109;p8"/>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
        <p:nvSpPr>
          <p:cNvPr id="110" name="Google Shape;110;p8"/>
          <p:cNvSpPr txBox="1"/>
          <p:nvPr/>
        </p:nvSpPr>
        <p:spPr>
          <a:xfrm>
            <a:off x="609606" y="1397000"/>
            <a:ext cx="6477001" cy="457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Three thousand years ago Solomon wrote </a:t>
            </a:r>
            <a:r>
              <a:rPr lang="en-US" sz="1900" b="1" i="1" u="none" strike="noStrike" cap="none">
                <a:solidFill>
                  <a:srgbClr val="FFC000"/>
                </a:solidFill>
                <a:latin typeface="Karla"/>
                <a:ea typeface="Karla"/>
                <a:cs typeface="Karla"/>
                <a:sym typeface="Karla"/>
              </a:rPr>
              <a:t>“Where there is no prophetic vision the people cast off restraint, but blessed is he who keeps the law.”</a:t>
            </a:r>
            <a:endParaRPr/>
          </a:p>
          <a:p>
            <a:pPr marL="0" marR="0" lvl="0" indent="0" algn="l" rtl="0">
              <a:lnSpc>
                <a:spcPct val="100000"/>
              </a:lnSpc>
              <a:spcBef>
                <a:spcPts val="100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Just before it was ratified in June 1788, James Madison wrote that </a:t>
            </a:r>
            <a:r>
              <a:rPr lang="en-US" sz="1800" b="1" i="0" u="none" strike="noStrike" cap="none">
                <a:solidFill>
                  <a:srgbClr val="7030A0"/>
                </a:solidFill>
                <a:latin typeface="Karla"/>
                <a:ea typeface="Karla"/>
                <a:cs typeface="Karla"/>
                <a:sym typeface="Karla"/>
              </a:rPr>
              <a:t>our Constitution requires </a:t>
            </a:r>
            <a:r>
              <a:rPr lang="en-US" sz="1800" b="1" i="1" u="none" strike="noStrike" cap="none">
                <a:solidFill>
                  <a:srgbClr val="7030A0"/>
                </a:solidFill>
                <a:latin typeface="Karla"/>
                <a:ea typeface="Karla"/>
                <a:cs typeface="Karla"/>
                <a:sym typeface="Karla"/>
              </a:rPr>
              <a:t>“sufficient virtue among men for self-government,”</a:t>
            </a:r>
            <a:r>
              <a:rPr lang="en-US" sz="1800" b="1" i="0" u="none" strike="noStrike" cap="none">
                <a:solidFill>
                  <a:srgbClr val="7030A0"/>
                </a:solidFill>
                <a:latin typeface="Karla"/>
                <a:ea typeface="Karla"/>
                <a:cs typeface="Karla"/>
                <a:sym typeface="Karla"/>
              </a:rPr>
              <a:t> otherwise, </a:t>
            </a:r>
            <a:r>
              <a:rPr lang="en-US" sz="1800" b="1" i="1" u="none" strike="noStrike" cap="none">
                <a:solidFill>
                  <a:srgbClr val="7030A0"/>
                </a:solidFill>
                <a:latin typeface="Karla"/>
                <a:ea typeface="Karla"/>
                <a:cs typeface="Karla"/>
                <a:sym typeface="Karla"/>
              </a:rPr>
              <a:t>“nothing less than the chains of despotism can restrain them from destroying and devouring one another.”</a:t>
            </a:r>
            <a:endParaRPr/>
          </a:p>
          <a:p>
            <a:pPr marL="0" marR="0" lvl="0" indent="0" algn="l" rtl="0">
              <a:lnSpc>
                <a:spcPct val="100000"/>
              </a:lnSpc>
              <a:spcBef>
                <a:spcPts val="100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10 years later in 1798 John Adams observed, </a:t>
            </a:r>
            <a:r>
              <a:rPr lang="en-US" sz="1800" b="1" i="1" u="none" strike="noStrike" cap="none">
                <a:solidFill>
                  <a:srgbClr val="7030A0"/>
                </a:solidFill>
                <a:latin typeface="Karla"/>
                <a:ea typeface="Karla"/>
                <a:cs typeface="Karla"/>
                <a:sym typeface="Karla"/>
              </a:rPr>
              <a:t>“Our Constitution was made only for a moral and religious People. It is wholly inadequate to the government of any other.”</a:t>
            </a:r>
            <a:endParaRPr sz="1800" b="1" i="1" u="none" strike="noStrike" cap="none">
              <a:solidFill>
                <a:srgbClr val="7030A0"/>
              </a:solidFill>
              <a:latin typeface="Karla"/>
              <a:ea typeface="Karla"/>
              <a:cs typeface="Karla"/>
              <a:sym typeface="Karla"/>
            </a:endParaRPr>
          </a:p>
          <a:p>
            <a:pPr marL="0" marR="0" lvl="0" indent="0" algn="l" rtl="0">
              <a:lnSpc>
                <a:spcPct val="100000"/>
              </a:lnSpc>
              <a:spcBef>
                <a:spcPts val="1000"/>
              </a:spcBef>
              <a:spcAft>
                <a:spcPts val="0"/>
              </a:spcAft>
              <a:buClr>
                <a:schemeClr val="dk2"/>
              </a:buClr>
              <a:buSzPts val="2400"/>
              <a:buFont typeface="Montserrat"/>
              <a:buNone/>
            </a:pPr>
            <a:r>
              <a:rPr lang="en-US" sz="1800" b="0" i="0" u="none" strike="noStrike" cap="none">
                <a:solidFill>
                  <a:srgbClr val="333333"/>
                </a:solidFill>
                <a:latin typeface="Karla"/>
                <a:ea typeface="Karla"/>
                <a:cs typeface="Karla"/>
                <a:sym typeface="Karla"/>
              </a:rPr>
              <a:t>Our Pledge of Allegiance was written in 1892 and, with the addition of </a:t>
            </a:r>
            <a:r>
              <a:rPr lang="en-US" sz="1800" b="0" i="1" u="none" strike="noStrike" cap="none">
                <a:solidFill>
                  <a:srgbClr val="333333"/>
                </a:solidFill>
                <a:latin typeface="Karla"/>
                <a:ea typeface="Karla"/>
                <a:cs typeface="Karla"/>
                <a:sym typeface="Karla"/>
              </a:rPr>
              <a:t>“under God” </a:t>
            </a:r>
            <a:r>
              <a:rPr lang="en-US" sz="1800" b="0" i="0" u="none" strike="noStrike" cap="none">
                <a:solidFill>
                  <a:srgbClr val="333333"/>
                </a:solidFill>
                <a:latin typeface="Karla"/>
                <a:ea typeface="Karla"/>
                <a:cs typeface="Karla"/>
                <a:sym typeface="Karla"/>
              </a:rPr>
              <a:t>in 1954, became </a:t>
            </a:r>
            <a:r>
              <a:rPr lang="en-US" sz="1800" b="1" i="1" u="none" strike="noStrike" cap="none">
                <a:solidFill>
                  <a:srgbClr val="7030A0"/>
                </a:solidFill>
                <a:latin typeface="Karla"/>
                <a:ea typeface="Karla"/>
                <a:cs typeface="Karla"/>
                <a:sym typeface="Karla"/>
              </a:rPr>
              <a:t>“I pledge allegiance to the flag of the United States of America, and to the republic for which it stands, one nation under God, indivisible, with liberty and justice for all.” </a:t>
            </a:r>
            <a:endParaRPr/>
          </a:p>
          <a:p>
            <a:pPr marL="0" marR="0" lvl="0" indent="0" algn="l" rtl="0">
              <a:lnSpc>
                <a:spcPct val="100000"/>
              </a:lnSpc>
              <a:spcBef>
                <a:spcPts val="0"/>
              </a:spcBef>
              <a:spcAft>
                <a:spcPts val="0"/>
              </a:spcAft>
              <a:buClr>
                <a:schemeClr val="dk2"/>
              </a:buClr>
              <a:buSzPts val="2400"/>
              <a:buFont typeface="Montserrat"/>
              <a:buNone/>
            </a:pPr>
            <a:endParaRPr sz="1600" b="0" i="0" u="none" strike="noStrike" cap="none">
              <a:solidFill>
                <a:schemeClr val="dk1"/>
              </a:solidFill>
              <a:latin typeface="Karla"/>
              <a:ea typeface="Karla"/>
              <a:cs typeface="Karla"/>
              <a:sym typeface="Karla"/>
            </a:endParaRPr>
          </a:p>
          <a:p>
            <a:pPr marL="0" marR="0" lvl="0" indent="0" algn="l" rtl="0">
              <a:lnSpc>
                <a:spcPct val="100000"/>
              </a:lnSpc>
              <a:spcBef>
                <a:spcPts val="0"/>
              </a:spcBef>
              <a:spcAft>
                <a:spcPts val="0"/>
              </a:spcAft>
              <a:buClr>
                <a:schemeClr val="dk2"/>
              </a:buClr>
              <a:buSzPts val="2400"/>
              <a:buFont typeface="Montserrat"/>
              <a:buNone/>
            </a:pPr>
            <a:endParaRPr sz="800" b="0" i="0" u="none" strike="noStrike" cap="none">
              <a:solidFill>
                <a:schemeClr val="dk1"/>
              </a:solidFill>
              <a:latin typeface="Karla"/>
              <a:ea typeface="Karla"/>
              <a:cs typeface="Karla"/>
              <a:sym typeface="Karla"/>
            </a:endParaRPr>
          </a:p>
        </p:txBody>
      </p:sp>
      <p:sp>
        <p:nvSpPr>
          <p:cNvPr id="111" name="Google Shape;111;p8"/>
          <p:cNvSpPr txBox="1"/>
          <p:nvPr/>
        </p:nvSpPr>
        <p:spPr>
          <a:xfrm rot="4702301">
            <a:off x="6351516" y="2025283"/>
            <a:ext cx="362839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a:t>
            </a:r>
            <a:r>
              <a:rPr lang="en-US" sz="2800" b="1" i="0" u="none" strike="noStrike" cap="none">
                <a:solidFill>
                  <a:schemeClr val="lt1"/>
                </a:solidFill>
                <a:latin typeface="Montserrat"/>
                <a:ea typeface="Montserrat"/>
                <a:cs typeface="Montserrat"/>
                <a:sym typeface="Montserrat"/>
              </a:rPr>
              <a:t>Ungovernable!</a:t>
            </a:r>
            <a:r>
              <a:rPr lang="en-US" sz="2800" b="1" i="0" u="none" strike="noStrike" cap="none">
                <a:solidFill>
                  <a:schemeClr val="lt1"/>
                </a:solidFill>
                <a:latin typeface="Arial"/>
                <a:ea typeface="Arial"/>
                <a:cs typeface="Arial"/>
                <a:sym typeface="Arial"/>
              </a:rPr>
              <a:t>”</a:t>
            </a:r>
            <a:r>
              <a:rPr lang="en-US" sz="2800" b="1" i="0" u="none" strike="noStrike" cap="none">
                <a:solidFill>
                  <a:schemeClr val="lt1"/>
                </a:solidFill>
                <a:latin typeface="Montserrat"/>
                <a:ea typeface="Montserrat"/>
                <a:cs typeface="Montserrat"/>
                <a:sym typeface="Montserrat"/>
              </a:rPr>
              <a:t> </a:t>
            </a:r>
            <a:r>
              <a:rPr lang="en-US" sz="2800" b="1" i="0" u="none" strike="noStrike" cap="none">
                <a:solidFill>
                  <a:srgbClr val="FFC000"/>
                </a:solidFill>
                <a:latin typeface="Montserrat"/>
                <a:ea typeface="Montserrat"/>
                <a:cs typeface="Montserrat"/>
                <a:sym typeface="Montserrat"/>
              </a:rPr>
              <a:t>?</a:t>
            </a:r>
            <a:r>
              <a:rPr lang="en-US" sz="2800" b="1" i="0" u="none" strike="noStrike" cap="none">
                <a:solidFill>
                  <a:srgbClr val="000000"/>
                </a:solidFill>
                <a:latin typeface="Montserrat"/>
                <a:ea typeface="Montserrat"/>
                <a:cs typeface="Montserrat"/>
                <a:sym typeface="Montserrat"/>
              </a:rPr>
              <a:t> </a:t>
            </a:r>
            <a:endParaRPr sz="28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15"/>
        <p:cNvGrpSpPr/>
        <p:nvPr/>
      </p:nvGrpSpPr>
      <p:grpSpPr>
        <a:xfrm>
          <a:off x="0" y="0"/>
          <a:ext cx="0" cy="0"/>
          <a:chOff x="0" y="0"/>
          <a:chExt cx="0" cy="0"/>
        </a:xfrm>
      </p:grpSpPr>
      <p:sp>
        <p:nvSpPr>
          <p:cNvPr id="116" name="Google Shape;116;p9"/>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pic>
        <p:nvPicPr>
          <p:cNvPr id="117" name="Google Shape;117;p9"/>
          <p:cNvPicPr preferRelativeResize="0"/>
          <p:nvPr/>
        </p:nvPicPr>
        <p:blipFill rotWithShape="1">
          <a:blip r:embed="rId3">
            <a:alphaModFix/>
          </a:blip>
          <a:srcRect/>
          <a:stretch/>
        </p:blipFill>
        <p:spPr>
          <a:xfrm>
            <a:off x="0" y="145597"/>
            <a:ext cx="6705600" cy="6566811"/>
          </a:xfrm>
          <a:prstGeom prst="rect">
            <a:avLst/>
          </a:prstGeom>
          <a:noFill/>
          <a:ln>
            <a:noFill/>
          </a:ln>
        </p:spPr>
      </p:pic>
      <p:pic>
        <p:nvPicPr>
          <p:cNvPr id="118" name="Google Shape;118;p9"/>
          <p:cNvPicPr preferRelativeResize="0"/>
          <p:nvPr/>
        </p:nvPicPr>
        <p:blipFill rotWithShape="1">
          <a:blip r:embed="rId4">
            <a:alphaModFix/>
          </a:blip>
          <a:srcRect/>
          <a:stretch/>
        </p:blipFill>
        <p:spPr>
          <a:xfrm>
            <a:off x="2209800" y="3530601"/>
            <a:ext cx="2101801" cy="1533187"/>
          </a:xfrm>
          <a:prstGeom prst="rect">
            <a:avLst/>
          </a:prstGeom>
          <a:noFill/>
          <a:ln>
            <a:noFill/>
          </a:ln>
        </p:spPr>
      </p:pic>
      <p:pic>
        <p:nvPicPr>
          <p:cNvPr id="119" name="Google Shape;119;p9"/>
          <p:cNvPicPr preferRelativeResize="0"/>
          <p:nvPr/>
        </p:nvPicPr>
        <p:blipFill rotWithShape="1">
          <a:blip r:embed="rId5">
            <a:alphaModFix/>
          </a:blip>
          <a:srcRect/>
          <a:stretch/>
        </p:blipFill>
        <p:spPr>
          <a:xfrm>
            <a:off x="2514600" y="4297193"/>
            <a:ext cx="1620894" cy="1625600"/>
          </a:xfrm>
          <a:prstGeom prst="rect">
            <a:avLst/>
          </a:prstGeom>
          <a:noFill/>
          <a:ln>
            <a:noFill/>
          </a:ln>
        </p:spPr>
      </p:pic>
      <p:pic>
        <p:nvPicPr>
          <p:cNvPr id="120" name="Google Shape;120;p9"/>
          <p:cNvPicPr preferRelativeResize="0"/>
          <p:nvPr/>
        </p:nvPicPr>
        <p:blipFill rotWithShape="1">
          <a:blip r:embed="rId6">
            <a:alphaModFix/>
          </a:blip>
          <a:srcRect/>
          <a:stretch/>
        </p:blipFill>
        <p:spPr>
          <a:xfrm>
            <a:off x="6705600" y="0"/>
            <a:ext cx="2458152" cy="6858000"/>
          </a:xfrm>
          <a:prstGeom prst="rect">
            <a:avLst/>
          </a:prstGeom>
          <a:noFill/>
          <a:ln>
            <a:noFill/>
          </a:ln>
        </p:spPr>
      </p:pic>
      <p:sp>
        <p:nvSpPr>
          <p:cNvPr id="121" name="Google Shape;121;p9"/>
          <p:cNvSpPr txBox="1"/>
          <p:nvPr/>
        </p:nvSpPr>
        <p:spPr>
          <a:xfrm>
            <a:off x="6937012" y="1359722"/>
            <a:ext cx="1828800" cy="4132926"/>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30000"/>
              </a:lnSpc>
              <a:spcBef>
                <a:spcPts val="0"/>
              </a:spcBef>
              <a:spcAft>
                <a:spcPts val="0"/>
              </a:spcAft>
              <a:buNone/>
            </a:pPr>
            <a:r>
              <a:rPr lang="en-US" sz="2000" b="1" i="0" u="none" strike="noStrike" cap="none">
                <a:solidFill>
                  <a:schemeClr val="lt1"/>
                </a:solidFill>
                <a:latin typeface="Arial"/>
                <a:ea typeface="Arial"/>
                <a:cs typeface="Arial"/>
                <a:sym typeface="Arial"/>
              </a:rPr>
              <a:t>White</a:t>
            </a:r>
            <a:r>
              <a:rPr lang="en-US" sz="2000" b="1" i="1" u="none" strike="noStrike" cap="none">
                <a:solidFill>
                  <a:srgbClr val="000000"/>
                </a:solidFill>
                <a:latin typeface="Arial"/>
                <a:ea typeface="Arial"/>
                <a:cs typeface="Arial"/>
                <a:sym typeface="Arial"/>
              </a:rPr>
              <a:t> = </a:t>
            </a:r>
            <a:r>
              <a:rPr lang="en-US" sz="2000" b="1" i="0" u="none" strike="noStrike" cap="none">
                <a:solidFill>
                  <a:srgbClr val="FFC000"/>
                </a:solidFill>
                <a:latin typeface="Arial"/>
                <a:ea typeface="Arial"/>
                <a:cs typeface="Arial"/>
                <a:sym typeface="Arial"/>
              </a:rPr>
              <a:t>God</a:t>
            </a:r>
            <a:r>
              <a:rPr lang="en-US" sz="2000" b="1"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ctr" rtl="0">
              <a:lnSpc>
                <a:spcPct val="130000"/>
              </a:lnSpc>
              <a:spcBef>
                <a:spcPts val="600"/>
              </a:spcBef>
              <a:spcAft>
                <a:spcPts val="0"/>
              </a:spcAft>
              <a:buNone/>
            </a:pPr>
            <a:r>
              <a:rPr lang="en-US" sz="1800" b="1" i="1" u="none" strike="noStrike" cap="none">
                <a:solidFill>
                  <a:srgbClr val="FFC000"/>
                </a:solidFill>
                <a:latin typeface="Arial"/>
                <a:ea typeface="Arial"/>
                <a:cs typeface="Arial"/>
                <a:sym typeface="Arial"/>
              </a:rPr>
              <a:t>The One who fills all in all</a:t>
            </a:r>
            <a:endParaRPr sz="1800" b="0" i="0" u="none" strike="noStrike" cap="none">
              <a:solidFill>
                <a:srgbClr val="FFC000"/>
              </a:solidFill>
              <a:latin typeface="Arial"/>
              <a:ea typeface="Arial"/>
              <a:cs typeface="Arial"/>
              <a:sym typeface="Arial"/>
            </a:endParaRPr>
          </a:p>
          <a:p>
            <a:pPr marL="0" marR="0" lvl="0" indent="0" algn="ctr" rtl="0">
              <a:lnSpc>
                <a:spcPct val="130000"/>
              </a:lnSpc>
              <a:spcBef>
                <a:spcPts val="0"/>
              </a:spcBef>
              <a:spcAft>
                <a:spcPts val="0"/>
              </a:spcAft>
              <a:buNone/>
            </a:pPr>
            <a:r>
              <a:rPr lang="en-US" sz="1800" b="1" i="1" u="none" strike="noStrike" cap="none">
                <a:solidFill>
                  <a:srgbClr val="000000"/>
                </a:solidFill>
                <a:latin typeface="Arial"/>
                <a:ea typeface="Arial"/>
                <a:cs typeface="Arial"/>
                <a:sym typeface="Arial"/>
              </a:rPr>
              <a:t>and is</a:t>
            </a:r>
            <a:endParaRPr sz="18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None/>
            </a:pPr>
            <a:r>
              <a:rPr lang="en-US" sz="1800" b="1" i="1" u="none" strike="noStrike" cap="none">
                <a:solidFill>
                  <a:srgbClr val="000000"/>
                </a:solidFill>
                <a:latin typeface="Arial"/>
                <a:ea typeface="Arial"/>
                <a:cs typeface="Arial"/>
                <a:sym typeface="Arial"/>
              </a:rPr>
              <a:t>ready and able</a:t>
            </a:r>
            <a:endParaRPr sz="18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None/>
            </a:pPr>
            <a:r>
              <a:rPr lang="en-US" sz="1800" b="1" i="1" u="none" strike="noStrike" cap="none">
                <a:solidFill>
                  <a:srgbClr val="000000"/>
                </a:solidFill>
                <a:latin typeface="Arial"/>
                <a:ea typeface="Arial"/>
                <a:cs typeface="Arial"/>
                <a:sym typeface="Arial"/>
              </a:rPr>
              <a:t>to extinguish the flames and </a:t>
            </a:r>
            <a:r>
              <a:rPr lang="en-US" sz="1800" b="1" i="1" u="none" strike="noStrike" cap="none">
                <a:solidFill>
                  <a:srgbClr val="7030A0"/>
                </a:solidFill>
                <a:latin typeface="Arial"/>
                <a:ea typeface="Arial"/>
                <a:cs typeface="Arial"/>
                <a:sym typeface="Arial"/>
              </a:rPr>
              <a:t>lead us in love to freedom, dignity, honor, joy, and peace.</a:t>
            </a:r>
            <a:endParaRPr sz="1800" b="0" i="0" u="none" strike="noStrike" cap="none">
              <a:solidFill>
                <a:srgbClr val="7030A0"/>
              </a:solidFill>
              <a:latin typeface="Arial"/>
              <a:ea typeface="Arial"/>
              <a:cs typeface="Arial"/>
              <a:sym typeface="Arial"/>
            </a:endParaRPr>
          </a:p>
        </p:txBody>
      </p:sp>
      <p:sp>
        <p:nvSpPr>
          <p:cNvPr id="122" name="Google Shape;122;p9"/>
          <p:cNvSpPr txBox="1"/>
          <p:nvPr/>
        </p:nvSpPr>
        <p:spPr>
          <a:xfrm>
            <a:off x="0" y="4985234"/>
            <a:ext cx="6705600" cy="1528111"/>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10000"/>
              </a:lnSpc>
              <a:spcBef>
                <a:spcPts val="0"/>
              </a:spcBef>
              <a:spcAft>
                <a:spcPts val="0"/>
              </a:spcAft>
              <a:buNone/>
            </a:pPr>
            <a:endParaRPr sz="600" b="1" i="1" u="none" strike="noStrike" cap="none">
              <a:solidFill>
                <a:srgbClr val="4E1358"/>
              </a:solidFill>
              <a:latin typeface="Arial"/>
              <a:ea typeface="Arial"/>
              <a:cs typeface="Arial"/>
              <a:sym typeface="Arial"/>
            </a:endParaRPr>
          </a:p>
          <a:p>
            <a:pPr marL="0" marR="0" lvl="0" indent="0" algn="ctr" rtl="0">
              <a:lnSpc>
                <a:spcPct val="110000"/>
              </a:lnSpc>
              <a:spcBef>
                <a:spcPts val="0"/>
              </a:spcBef>
              <a:spcAft>
                <a:spcPts val="0"/>
              </a:spcAft>
              <a:buNone/>
            </a:pPr>
            <a:r>
              <a:rPr lang="en-US" sz="1900" b="1" i="1" u="none" strike="noStrike" cap="none">
                <a:solidFill>
                  <a:srgbClr val="FFC000"/>
                </a:solidFill>
                <a:latin typeface="Arial"/>
                <a:ea typeface="Arial"/>
                <a:cs typeface="Arial"/>
                <a:sym typeface="Arial"/>
              </a:rPr>
              <a:t>And everyone who competes for the prize is temperate in all things. Now they do it to obtain a perishable crown, but we for an imperishable one.</a:t>
            </a:r>
            <a:endParaRPr/>
          </a:p>
          <a:p>
            <a:pPr marL="0" marR="0" lvl="0" indent="0" algn="ctr" rtl="0">
              <a:lnSpc>
                <a:spcPct val="150000"/>
              </a:lnSpc>
              <a:spcBef>
                <a:spcPts val="0"/>
              </a:spcBef>
              <a:spcAft>
                <a:spcPts val="0"/>
              </a:spcAft>
              <a:buNone/>
            </a:pPr>
            <a:r>
              <a:rPr lang="en-US" sz="1600" b="1" i="0" u="none" strike="noStrike" cap="none">
                <a:solidFill>
                  <a:srgbClr val="000000"/>
                </a:solidFill>
                <a:latin typeface="Arial"/>
                <a:ea typeface="Arial"/>
                <a:cs typeface="Arial"/>
                <a:sym typeface="Arial"/>
              </a:rPr>
              <a:t>1 Corinthians 9:25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25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9"/>
                                        </p:tgtEl>
                                      </p:cBhvr>
                                    </p:animEffect>
                                    <p:set>
                                      <p:cBhvr>
                                        <p:cTn id="22" dur="1" fill="hold">
                                          <p:stCondLst>
                                            <p:cond delay="500"/>
                                          </p:stCondLst>
                                        </p:cTn>
                                        <p:tgtEl>
                                          <p:spTgt spid="1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DCE2E7"/>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3479</Words>
  <Application>Microsoft Office PowerPoint</Application>
  <PresentationFormat>On-screen Show (4:3)</PresentationFormat>
  <Paragraphs>293</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Narrow</vt:lpstr>
      <vt:lpstr>Montserrat</vt:lpstr>
      <vt:lpstr>Karla</vt:lpstr>
      <vt:lpstr>Arviragus template</vt:lpstr>
      <vt:lpstr>PowerPoint Presentation</vt:lpstr>
      <vt:lpstr>PowerPoint Presentation</vt:lpstr>
      <vt:lpstr>PowerPoint Presentation</vt:lpstr>
      <vt:lpstr>? DOES IDEOLOGY MATTER?</vt:lpstr>
      <vt:lpstr>Ideology definitions</vt:lpstr>
      <vt:lpstr>A Range of Conditions</vt:lpstr>
      <vt:lpstr>My politics</vt:lpstr>
      <vt:lpstr>Thoughts about “America”</vt:lpstr>
      <vt:lpstr>PowerPoint Presentation</vt:lpstr>
      <vt:lpstr>PowerPoint Presentation</vt:lpstr>
      <vt:lpstr>PowerPoint Presentation</vt:lpstr>
      <vt:lpstr>PowerPoint Presentation</vt:lpstr>
      <vt:lpstr>PowerPoint Presentation</vt:lpstr>
      <vt:lpstr>PowerPoint Presentation</vt:lpstr>
      <vt:lpstr>HERE &amp; NOW   THE HEREAFTER</vt:lpstr>
      <vt:lpstr>2 WORLD IDEOLOGIES</vt:lpstr>
      <vt:lpstr>Moralistic Therapeutic Deism</vt:lpstr>
      <vt:lpstr>OUR CULTURE WAR</vt:lpstr>
      <vt:lpstr>Underlying Biblical Recognition</vt:lpstr>
      <vt:lpstr>1. CRUCIAL</vt:lpstr>
      <vt:lpstr>Crucial definition</vt:lpstr>
      <vt:lpstr>Crucial theory elements</vt:lpstr>
      <vt:lpstr>Salvation &amp; the Kingdom of God</vt:lpstr>
      <vt:lpstr>Salvation &amp; Christ’s Lordship</vt:lpstr>
      <vt:lpstr>Crucial Theory expanded</vt:lpstr>
      <vt:lpstr>2. CRITICAL</vt:lpstr>
      <vt:lpstr>Critical definition</vt:lpstr>
      <vt:lpstr>Critical Theory background</vt:lpstr>
      <vt:lpstr>Critical Theory elements</vt:lpstr>
      <vt:lpstr>Dialectial &amp; Historical Materialism</vt:lpstr>
      <vt:lpstr>What is Dialectial Materialism?</vt:lpstr>
      <vt:lpstr>What is Dialectial Materialism?</vt:lpstr>
      <vt:lpstr>Dialectical Materialism summary</vt:lpstr>
      <vt:lpstr>Dialectial Materialism expanded</vt:lpstr>
      <vt:lpstr>JOHN LENNON – Imagine, 1971</vt:lpstr>
      <vt:lpstr>ANGELA DAVIS – activist, 1962- </vt:lpstr>
      <vt:lpstr>IBRAM X. KENDI – anti-racist guru</vt:lpstr>
      <vt:lpstr>PATRISSE CULLORS – BLM co-founder</vt:lpstr>
      <vt:lpstr>JANAYA KHAN – BLM co-founder</vt:lpstr>
      <vt:lpstr>JAMIE MANSON – Catholics for Choice</vt:lpstr>
      <vt:lpstr>PowerPoint Presentation</vt:lpstr>
      <vt:lpstr>OUR CHOICES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Morehouse</dc:creator>
  <cp:lastModifiedBy>William R. Morehouse</cp:lastModifiedBy>
  <cp:revision>4</cp:revision>
  <dcterms:modified xsi:type="dcterms:W3CDTF">2024-03-18T15:38:46Z</dcterms:modified>
</cp:coreProperties>
</file>